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0" r:id="rId4"/>
    <p:sldId id="261" r:id="rId5"/>
    <p:sldId id="262" r:id="rId6"/>
    <p:sldId id="277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5" r:id="rId17"/>
    <p:sldId id="276" r:id="rId18"/>
    <p:sldId id="273" r:id="rId19"/>
    <p:sldId id="27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61D"/>
    <a:srgbClr val="395EBF"/>
    <a:srgbClr val="C9161C"/>
    <a:srgbClr val="C61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72431"/>
  </p:normalViewPr>
  <p:slideViewPr>
    <p:cSldViewPr snapToGrid="0">
      <p:cViewPr varScale="1">
        <p:scale>
          <a:sx n="42" d="100"/>
          <a:sy n="42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84730B-1CF8-CD40-B1F3-D92B575FD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5BDB4C-496F-7A42-A055-B33094B2F8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E68BB9-BFCB-274E-9A9A-60F100BF21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52652-E5E2-B44D-9A06-142BDBB8E42D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62388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 err="1"/>
              <a:t>Peirui</a:t>
            </a:r>
            <a:r>
              <a:rPr lang="zh-CN" altLang="en-US" dirty="0"/>
              <a:t> </a:t>
            </a:r>
            <a:r>
              <a:rPr lang="en-US" altLang="zh-CN" dirty="0"/>
              <a:t>Cao,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final-year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SJTU.</a:t>
            </a:r>
            <a:r>
              <a:rPr lang="zh-CN" altLang="en-US" dirty="0"/>
              <a:t> </a:t>
            </a:r>
            <a:r>
              <a:rPr lang="en-US" altLang="zh-CN" dirty="0"/>
              <a:t>Today,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FC+,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FC</a:t>
            </a:r>
            <a:r>
              <a:rPr lang="zh-CN" altLang="en-US" dirty="0"/>
              <a:t> </a:t>
            </a:r>
            <a:r>
              <a:rPr dirty="0"/>
              <a:t>use</a:t>
            </a:r>
            <a:r>
              <a:rPr lang="en-US" altLang="zh-CN" dirty="0"/>
              <a:t>s</a:t>
            </a:r>
            <a:r>
              <a:rPr dirty="0"/>
              <a:t> edge disjoint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As shown in the figure,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dirty="0"/>
              <a:t> red paths are edge disjoint paths, while all the three paths are not edge disjoint because blue path shares the same link with red one.</a:t>
            </a:r>
          </a:p>
          <a:p>
            <a:endParaRPr dirty="0"/>
          </a:p>
          <a:p>
            <a:r>
              <a:rPr dirty="0"/>
              <a:t>In the example, from A to F, due to edge disjoint constraint, only 2 paths</a:t>
            </a:r>
            <a:r>
              <a:rPr lang="zh-CN" altLang="en-US" dirty="0"/>
              <a:t> </a:t>
            </a:r>
            <a:r>
              <a:rPr lang="en-US" altLang="zh-CN" dirty="0"/>
              <a:t>(ACF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ABF)</a:t>
            </a:r>
            <a:r>
              <a:rPr dirty="0"/>
              <a:t> can be used.</a:t>
            </a:r>
          </a:p>
          <a:p>
            <a:endParaRPr dirty="0"/>
          </a:p>
          <a:p>
            <a:r>
              <a:rPr dirty="0"/>
              <a:t>Similarly, in FC, due to the constraint, F</a:t>
            </a:r>
            <a:r>
              <a:rPr lang="en-US" altLang="zh-CN" dirty="0"/>
              <a:t>C</a:t>
            </a:r>
            <a:r>
              <a:rPr dirty="0"/>
              <a:t> can only use limited number of paths.</a:t>
            </a:r>
          </a:p>
          <a:p>
            <a:endParaRPr dirty="0"/>
          </a:p>
          <a:p>
            <a:r>
              <a:rPr dirty="0"/>
              <a:t>Due to edge disjoint constraint on up-down paths, we can only use </a:t>
            </a:r>
            <a:r>
              <a:rPr lang="en-US" altLang="zh-CN" dirty="0"/>
              <a:t>less</a:t>
            </a:r>
            <a:r>
              <a:rPr dirty="0"/>
              <a:t> number of paths for routing.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use deadlock-free KSP routing, which means we pick up-down paths from the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dirty="0"/>
              <a:t> shortest paths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As the figure shown, from S1 to S5, there are many up-down paths, we </a:t>
            </a:r>
            <a:r>
              <a:rPr lang="en-US" altLang="zh-CN" dirty="0"/>
              <a:t>choose</a:t>
            </a:r>
            <a:r>
              <a:rPr dirty="0"/>
              <a:t> the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dirty="0"/>
              <a:t> shortest paths firs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 meet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KSP,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arbitrary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later.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mathematics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sz="2400" dirty="0"/>
              <a:t>HPCC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FC</a:t>
            </a:r>
            <a:r>
              <a:rPr lang="zh-CN" altLang="en-US" sz="2400" dirty="0"/>
              <a:t> </a:t>
            </a:r>
            <a:r>
              <a:rPr lang="en-US" altLang="zh-CN" sz="2400" dirty="0"/>
              <a:t>repositories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NS3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constraints,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evaluations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redesigns of FC+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priority.</a:t>
            </a:r>
          </a:p>
          <a:p>
            <a:endParaRPr dirty="0"/>
          </a:p>
          <a:p>
            <a:r>
              <a:rPr dirty="0"/>
              <a:t>FC+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dirty="0"/>
              <a:t> outperforms FC but still has a small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with KSP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70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queue,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even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8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priorities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RDMA,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real</a:t>
            </a:r>
            <a:r>
              <a:rPr lang="en-SG" altLang="zh-SG" sz="1800" dirty="0">
                <a:effectLst/>
                <a:latin typeface="NimbusRomNo9L"/>
              </a:rPr>
              <a:t> </a:t>
            </a:r>
            <a:r>
              <a:rPr lang="en-SG" altLang="zh-SG" sz="1800" dirty="0" err="1">
                <a:effectLst/>
                <a:latin typeface="NimbusRomNo9L"/>
              </a:rPr>
              <a:t>RoCE</a:t>
            </a:r>
            <a:r>
              <a:rPr lang="en-US" altLang="zh-CN" sz="1800" dirty="0">
                <a:effectLst/>
                <a:latin typeface="NimbusRomNo9L"/>
              </a:rPr>
              <a:t>v2</a:t>
            </a:r>
            <a:r>
              <a:rPr lang="en-SG" altLang="zh-SG" sz="1800" dirty="0">
                <a:effectLst/>
                <a:latin typeface="NimbusRomNo9L"/>
              </a:rPr>
              <a:t> networks can only support at most 2 </a:t>
            </a:r>
            <a:r>
              <a:rPr lang="en-US" altLang="zh-CN" sz="1800" dirty="0">
                <a:effectLst/>
                <a:latin typeface="NimbusRomNo9L"/>
              </a:rPr>
              <a:t>or</a:t>
            </a:r>
            <a:r>
              <a:rPr lang="en-SG" altLang="zh-SG" sz="1800" dirty="0">
                <a:effectLst/>
                <a:latin typeface="NimbusRomNo9L"/>
              </a:rPr>
              <a:t> 3 lossless priorities due to the constrained buffer space</a:t>
            </a:r>
            <a:r>
              <a:rPr lang="en-US" altLang="zh-CN" sz="1800" dirty="0">
                <a:effectLst/>
                <a:latin typeface="NimbusRomNo9L"/>
              </a:rPr>
              <a:t>.</a:t>
            </a:r>
          </a:p>
          <a:p>
            <a:endParaRPr lang="en-US" altLang="zh-CN" sz="1800" dirty="0">
              <a:effectLst/>
              <a:latin typeface="NimbusRomNo9L"/>
            </a:endParaRPr>
          </a:p>
          <a:p>
            <a:r>
              <a:rPr lang="en-US" altLang="zh-CN" sz="1800" dirty="0">
                <a:effectLst/>
                <a:latin typeface="NimbusRomNo9L"/>
              </a:rPr>
              <a:t>Other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works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avoid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deadlock,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but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impractical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because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kumimoji="1" lang="en-US" altLang="zh-CN" sz="1800" dirty="0"/>
              <a:t>the constrained buffer space.</a:t>
            </a:r>
            <a:endParaRPr lang="en-SG" altLang="zh-SG" dirty="0"/>
          </a:p>
          <a:p>
            <a:endParaRPr lang="en-SG" altLang="zh-SG" dirty="0"/>
          </a:p>
          <a:p>
            <a:r>
              <a:rPr lang="en-US" altLang="zh-CN" dirty="0"/>
              <a:t>Now.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dirty="0"/>
              <a:t> </a:t>
            </a:r>
            <a:r>
              <a:rPr lang="en-US" altLang="zh-CN" dirty="0"/>
              <a:t>use</a:t>
            </a:r>
            <a:r>
              <a:rPr dirty="0"/>
              <a:t> </a:t>
            </a:r>
            <a:r>
              <a:rPr lang="en-US" altLang="zh-CN" dirty="0"/>
              <a:t>the</a:t>
            </a:r>
            <a:r>
              <a:rPr dirty="0"/>
              <a:t> </a:t>
            </a:r>
            <a:r>
              <a:rPr lang="en-US" altLang="zh-CN" dirty="0"/>
              <a:t>2</a:t>
            </a:r>
            <a:r>
              <a:rPr dirty="0"/>
              <a:t> lossless priority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</a:p>
          <a:p>
            <a:endParaRPr lang="en-US" altLang="zh-CN" dirty="0"/>
          </a:p>
          <a:p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The benefit of using two lossless priorities is that more short paths can be utilized, leading to improved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throughput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performance.</a:t>
            </a:r>
          </a:p>
          <a:p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isolates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This prevents PFC from causing CBD loops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guarantees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design again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non-uniform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addition,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SG" altLang="zh-CN" dirty="0"/>
              <a:t>loosen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</p:txBody>
      </p:sp>
    </p:spTree>
    <p:extLst>
      <p:ext uri="{BB962C8B-B14F-4D97-AF65-F5344CB8AC3E}">
        <p14:creationId xmlns:p14="http://schemas.microsoft.com/office/powerpoint/2010/main" val="277963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near-worst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near-optimal.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endParaRPr lang="en-US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840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50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Ethernet,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RoCEv2,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traction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RoCEv2, 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Microsoft,</a:t>
            </a:r>
            <a:r>
              <a:rPr lang="zh-CN" altLang="en-US" dirty="0"/>
              <a:t> </a:t>
            </a:r>
            <a:r>
              <a:rPr lang="en-US" altLang="zh-CN" dirty="0"/>
              <a:t>Alibaba,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</a:p>
          <a:p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congestion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</a:p>
          <a:p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T</a:t>
            </a:r>
            <a:r>
              <a:rPr lang="en-SG" altLang="zh-SG" sz="1800" dirty="0">
                <a:effectLst/>
                <a:latin typeface="NimbusRomNo9L"/>
              </a:rPr>
              <a:t>he downstream switch sends a PAUSE frame to its upstream switch when its ingress queue length exceeds a certain </a:t>
            </a:r>
            <a:r>
              <a:rPr lang="en-SG" altLang="zh-SG" sz="1800" b="0" dirty="0">
                <a:effectLst/>
                <a:latin typeface="NimbusRomNo9L"/>
              </a:rPr>
              <a:t>XOFF</a:t>
            </a:r>
            <a:r>
              <a:rPr lang="zh-CN" altLang="en-US" sz="1800" b="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threshold</a:t>
            </a:r>
            <a:r>
              <a:rPr lang="en-US" altLang="zh-CN" sz="1800" dirty="0">
                <a:effectLst/>
                <a:latin typeface="NimbusRomNo9L"/>
              </a:rPr>
              <a:t>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At the time, the upstream port stop sending packets.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RESUME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frame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less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XON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threshold. The upstream port can continue to send packets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again.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potentially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deadlocks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lang="zh-CN" altLang="en-US" dirty="0"/>
              <a:t> </a:t>
            </a:r>
            <a:r>
              <a:rPr lang="en-US" altLang="zh-CN" dirty="0"/>
              <a:t>exists.</a:t>
            </a:r>
          </a:p>
          <a:p>
            <a:r>
              <a:rPr lang="en-US" altLang="zh-CN" dirty="0"/>
              <a:t> CBD means multiple PFC generates a loop.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Clos</a:t>
            </a:r>
            <a:r>
              <a:rPr lang="zh-CN" altLang="en-US" dirty="0"/>
              <a:t> </a:t>
            </a:r>
            <a:r>
              <a:rPr lang="en-US" altLang="zh-CN" dirty="0"/>
              <a:t>layer-based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down.</a:t>
            </a:r>
          </a:p>
          <a:p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orange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dashed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disallowed.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dirty="0"/>
              <a:t>Clos topology is cost-prohibitive even if there are no deadlocks in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In contrast, 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like Jelly</a:t>
            </a:r>
            <a:r>
              <a:rPr lang="en-US" altLang="zh-CN" dirty="0"/>
              <a:t>fish</a:t>
            </a:r>
            <a:r>
              <a:rPr dirty="0"/>
              <a:t>, </a:t>
            </a:r>
            <a:r>
              <a:rPr dirty="0" err="1"/>
              <a:t>Xpander</a:t>
            </a:r>
            <a:r>
              <a:rPr dirty="0"/>
              <a:t> is cost-efficient</a:t>
            </a:r>
            <a:r>
              <a:rPr lang="zh-CN" altLang="en-US" dirty="0"/>
              <a:t> </a:t>
            </a:r>
            <a:r>
              <a:rPr dirty="0"/>
              <a:t>but</a:t>
            </a:r>
            <a:r>
              <a:rPr lang="en-SG" dirty="0"/>
              <a:t> contains deadlocks in routing</a:t>
            </a:r>
          </a:p>
          <a:p>
            <a:endParaRPr lang="en-SG" dirty="0"/>
          </a:p>
          <a:p>
            <a:r>
              <a:rPr dirty="0"/>
              <a:t>As shown in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SG" altLang="zh-SG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frequently-used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ECMP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KSP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routing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are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not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CBD-free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expander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topology.</a:t>
            </a:r>
            <a:r>
              <a:rPr dirty="0"/>
              <a:t> </a:t>
            </a:r>
            <a:r>
              <a:rPr lang="en-US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dirty="0"/>
              <a:t> loops can have deadlocks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dirty="0"/>
              <a:t>There</a:t>
            </a:r>
            <a:r>
              <a:rPr lang="en-US" altLang="zh-CN" dirty="0"/>
              <a:t>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state-of-the-art method to </a:t>
            </a:r>
            <a:r>
              <a:rPr lang="en-US" altLang="zh-CN" dirty="0"/>
              <a:t>avoid</a:t>
            </a:r>
            <a:r>
              <a:rPr dirty="0"/>
              <a:t> deadlocks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is FC, it is our </a:t>
            </a:r>
            <a:r>
              <a:rPr lang="en-US" altLang="zh-CN" dirty="0"/>
              <a:t>previous</a:t>
            </a:r>
            <a:r>
              <a:rPr dirty="0"/>
              <a:t> work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NSDI</a:t>
            </a:r>
            <a:r>
              <a:rPr lang="zh-CN" altLang="en-US" dirty="0"/>
              <a:t> </a:t>
            </a:r>
            <a:r>
              <a:rPr lang="en-US" altLang="zh-CN" dirty="0"/>
              <a:t>2023.</a:t>
            </a:r>
            <a:endParaRPr dirty="0"/>
          </a:p>
          <a:p>
            <a:r>
              <a:rPr dirty="0"/>
              <a:t>Because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dirty="0"/>
              <a:t>FC+ is related to FC, </a:t>
            </a:r>
            <a:r>
              <a:rPr lang="en-US" altLang="zh-CN" dirty="0"/>
              <a:t>We</a:t>
            </a:r>
            <a:r>
              <a:rPr dirty="0"/>
              <a:t> want to introduce the core idea of FC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</a:p>
          <a:p>
            <a:endParaRPr dirty="0"/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dirty="0"/>
              <a:t>toy expander topology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endParaRPr lang="en-US" altLang="zh-CN" dirty="0"/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splits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assign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accordingly.</a:t>
            </a:r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S_1^2,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S_2_3.</a:t>
            </a:r>
          </a:p>
          <a:p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S_2^2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S_3_1.</a:t>
            </a:r>
          </a:p>
          <a:p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pair,</a:t>
            </a:r>
            <a:r>
              <a:rPr lang="zh-CN" altLang="en-US" dirty="0"/>
              <a:t> </a:t>
            </a:r>
            <a:r>
              <a:rPr lang="en-US" altLang="zh-CN" dirty="0"/>
              <a:t>FC’s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e can see from the figure, the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between FC and </a:t>
            </a:r>
            <a:r>
              <a:rPr lang="en-US" altLang="zh-SG" dirty="0"/>
              <a:t>ideal</a:t>
            </a:r>
            <a:r>
              <a:rPr lang="zh-CN" altLang="en-US" dirty="0"/>
              <a:t> </a:t>
            </a:r>
            <a:r>
              <a:rPr dirty="0"/>
              <a:t>KSP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God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fact,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/>
              <a:t>dangerous.</a:t>
            </a:r>
            <a:endParaRPr dirty="0"/>
          </a:p>
          <a:p>
            <a:endParaRPr dirty="0"/>
          </a:p>
          <a:p>
            <a:r>
              <a:rPr dirty="0"/>
              <a:t>So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dirty="0"/>
              <a:t>FC+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SG" dirty="0"/>
              <a:t>Here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contribution.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17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first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dirty="0"/>
              <a:t>analyze the bottleneck of F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endParaRPr dirty="0"/>
          </a:p>
          <a:p>
            <a:r>
              <a:rPr dirty="0"/>
              <a:t>We compute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 in FC 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endParaRPr dirty="0"/>
          </a:p>
          <a:p>
            <a:r>
              <a:rPr lang="en-US" altLang="zh-CN" dirty="0"/>
              <a:t>F</a:t>
            </a:r>
            <a:r>
              <a:rPr dirty="0"/>
              <a:t>ind</a:t>
            </a:r>
            <a:r>
              <a:rPr lang="en-US" altLang="zh-CN" dirty="0"/>
              <a:t> that</a:t>
            </a:r>
            <a:r>
              <a:rPr lang="zh-CN" altLang="en-US" dirty="0"/>
              <a:t> </a:t>
            </a:r>
            <a:r>
              <a:rPr dirty="0"/>
              <a:t>the bottleneck for FC’s poor 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altLang="zh-SG" dirty="0"/>
              <a:t>poor path diversity</a:t>
            </a:r>
            <a:r>
              <a:rPr dirty="0"/>
              <a:t>.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SG" dirty="0"/>
              <a:t>That</a:t>
            </a:r>
            <a:r>
              <a:rPr lang="zh-SG" altLang="en-US" dirty="0"/>
              <a:t> </a:t>
            </a:r>
            <a:r>
              <a:rPr lang="en-US" altLang="zh-SG" dirty="0"/>
              <a:t>means</a:t>
            </a:r>
            <a:r>
              <a:rPr lang="zh-SG" altLang="en-US" dirty="0"/>
              <a:t> </a:t>
            </a:r>
            <a:r>
              <a:rPr lang="en-US" altLang="zh-CN" dirty="0"/>
              <a:t>FC can guarantee deadlock-free, but only have a small fraction of available paths.</a:t>
            </a:r>
            <a:endParaRPr lang="en-US" altLang="zh-SG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SG" altLang="zh-SG" dirty="0"/>
              <a:t>designs of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SG" altLang="zh-SG" dirty="0"/>
              <a:t>FC impair path diversity, therefore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altLang="zh-SG" dirty="0"/>
              <a:t>we need to redesign all of them</a:t>
            </a:r>
            <a:r>
              <a:rPr lang="en-US" altLang="zh-C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redesign the virtual topology first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The first redesign is to increase the number of virtual layers.</a:t>
            </a:r>
          </a:p>
          <a:p>
            <a:r>
              <a:rPr dirty="0"/>
              <a:t>More virtual layers mean more up-down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dirty="0"/>
              <a:t>paths.</a:t>
            </a:r>
          </a:p>
          <a:p>
            <a:endParaRPr dirty="0"/>
          </a:p>
          <a:p>
            <a:r>
              <a:rPr dirty="0"/>
              <a:t>In the example, we increase the number of virtual layers from </a:t>
            </a:r>
            <a:r>
              <a:rPr lang="en-US" altLang="zh-CN" dirty="0"/>
              <a:t>three</a:t>
            </a:r>
            <a:r>
              <a:rPr dirty="0"/>
              <a:t> to six.</a:t>
            </a:r>
          </a:p>
          <a:p>
            <a:endParaRPr dirty="0"/>
          </a:p>
          <a:p>
            <a:r>
              <a:rPr dirty="0"/>
              <a:t>In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FC, we concerns larger number of layers may introduce longer paths in routing. </a:t>
            </a:r>
            <a:r>
              <a:rPr lang="en-US" altLang="zh-SG" dirty="0"/>
              <a:t>But</a:t>
            </a:r>
            <a:r>
              <a:rPr lang="zh-SG" altLang="en-US" dirty="0"/>
              <a:t> </a:t>
            </a:r>
            <a:r>
              <a:rPr lang="en-US" altLang="zh-SG" dirty="0"/>
              <a:t>in</a:t>
            </a:r>
            <a:r>
              <a:rPr lang="zh-SG" altLang="en-US" dirty="0"/>
              <a:t> </a:t>
            </a:r>
            <a:r>
              <a:rPr lang="en-US" altLang="zh-SG" dirty="0"/>
              <a:t>FC+,</a:t>
            </a:r>
            <a:r>
              <a:rPr lang="zh-CN" altLang="en-US" dirty="0"/>
              <a:t> </a:t>
            </a:r>
            <a:r>
              <a:rPr lang="en-US" altLang="zh-SG" dirty="0"/>
              <a:t>we</a:t>
            </a:r>
            <a:r>
              <a:rPr lang="zh-CN" altLang="en-US" dirty="0"/>
              <a:t> </a:t>
            </a:r>
            <a:r>
              <a:rPr lang="en-US" altLang="zh-SG" dirty="0"/>
              <a:t>allow</a:t>
            </a:r>
            <a:r>
              <a:rPr lang="zh-CN" altLang="en-US" dirty="0"/>
              <a:t> </a:t>
            </a:r>
            <a:r>
              <a:rPr lang="en-US" altLang="zh-SG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2nd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The second redesign is to</a:t>
            </a:r>
            <a:r>
              <a:rPr lang="en-SG" altLang="zh-SG" dirty="0"/>
              <a:t> reduce the number of virtual switches to increase the links 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en-SG" altLang="zh-SG" dirty="0"/>
              <a:t> </a:t>
            </a:r>
            <a:r>
              <a:rPr lang="en-US" altLang="zh-CN" dirty="0"/>
              <a:t>other</a:t>
            </a:r>
            <a:r>
              <a:rPr lang="en-SG" altLang="zh-SG" dirty="0"/>
              <a:t> switches and thus the forward ability of virtual switches is enhanced.</a:t>
            </a:r>
            <a:r>
              <a:rPr lang="en-SG" altLang="zh-CN" dirty="0"/>
              <a:t> 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hen we use larger number of virtual layers, each virtual switch has at most 2 links connected to other switches.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increased.</a:t>
            </a:r>
            <a:endParaRPr lang="en-US" dirty="0"/>
          </a:p>
          <a:p>
            <a:endParaRPr dirty="0"/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时的海滩和大海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日落时天空映衬下的大海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日落时天空映衬下的大海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日落时的海滩和大海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日落时的海滩和大海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164800" y="12974674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B72093-9CF0-3C4D-B1DC-F1535FA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09725" y="1271904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hc.sjtu.edu.cn/~shizhenzhao/nsdi2023.pdf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hc.sjtu.edu.cn/~shizhenzhao/nsdi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CD283CD4-DCE0-6E4F-8D7C-42DDC37B0405}"/>
              </a:ext>
            </a:extLst>
          </p:cNvPr>
          <p:cNvSpPr/>
          <p:nvPr/>
        </p:nvSpPr>
        <p:spPr>
          <a:xfrm>
            <a:off x="-2" y="0"/>
            <a:ext cx="24384001" cy="7040880"/>
          </a:xfrm>
          <a:prstGeom prst="rect">
            <a:avLst/>
          </a:prstGeom>
          <a:solidFill>
            <a:srgbClr val="C9161D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F9F8682-DBCD-B842-A4D0-28AD91176D0F}"/>
              </a:ext>
            </a:extLst>
          </p:cNvPr>
          <p:cNvSpPr txBox="1">
            <a:spLocks/>
          </p:cNvSpPr>
          <p:nvPr/>
        </p:nvSpPr>
        <p:spPr>
          <a:xfrm>
            <a:off x="2374900" y="2946400"/>
            <a:ext cx="19634200" cy="409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FC+</a:t>
            </a:r>
            <a:r>
              <a:rPr lang="en-US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zh-CN" alt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Near-optimal Deadlock-free Expander Data </a:t>
            </a:r>
            <a:r>
              <a:rPr lang="en-SG" altLang="zh-CN" sz="8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Center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Networks</a:t>
            </a:r>
            <a:endParaRPr kumimoji="1" lang="ko-Kore-KR" altLang="en-US" sz="8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C8663477-3316-C540-B8E8-5F5FA3972B26}"/>
              </a:ext>
            </a:extLst>
          </p:cNvPr>
          <p:cNvSpPr/>
          <p:nvPr/>
        </p:nvSpPr>
        <p:spPr>
          <a:xfrm>
            <a:off x="2909877" y="8117720"/>
            <a:ext cx="185642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Xiao Zhang, </a:t>
            </a:r>
            <a:r>
              <a:rPr lang="en-SG" altLang="ko-Kore-KR" sz="4800" b="1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Peirui</a:t>
            </a:r>
            <a:r>
              <a:rPr lang="en-SG" altLang="ko-Kore-KR" sz="4800" b="1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Cao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Yongxi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Lyu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Qizhou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Shizhen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Zhao,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Xinbing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Wang,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Chenghu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Zhou </a:t>
            </a:r>
            <a:endParaRPr lang="ko-Kore-KR" altLang="en-US" sz="4800" dirty="0">
              <a:latin typeface=""/>
              <a:cs typeface="Roboto" panose="02000000000000000000" pitchFamily="2" charset="0"/>
            </a:endParaRPr>
          </a:p>
        </p:txBody>
      </p:sp>
      <p:pic>
        <p:nvPicPr>
          <p:cNvPr id="2" name="Picture 2" descr="上海交通大学校徽logo矢量标志素材">
            <a:extLst>
              <a:ext uri="{FF2B5EF4-FFF2-40B4-BE49-F238E27FC236}">
                <a16:creationId xmlns:a16="http://schemas.microsoft.com/office/drawing/2014/main" id="{54F41027-B411-2649-ACE0-9BCB2747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15" y="7281233"/>
            <a:ext cx="10402571" cy="750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3C70C-4A17-8D40-A65E-2F6D0D3B9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199" y="774700"/>
            <a:ext cx="22176059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1" name="There are many paths between each switch pair, how to pick from them?"/>
          <p:cNvSpPr txBox="1"/>
          <p:nvPr/>
        </p:nvSpPr>
        <p:spPr>
          <a:xfrm>
            <a:off x="1219199" y="2992175"/>
            <a:ext cx="21945602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36575">
              <a:lnSpc>
                <a:spcPct val="100000"/>
              </a:lnSpc>
              <a:defRPr sz="5200" spc="-5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There are many paths between each switch pair, how to pick from them?</a:t>
            </a:r>
          </a:p>
        </p:txBody>
      </p:sp>
      <p:sp>
        <p:nvSpPr>
          <p:cNvPr id="242" name="FC uses edge disjoint routing : all the paths between each switch pair can not share the same link…"/>
          <p:cNvSpPr txBox="1"/>
          <p:nvPr/>
        </p:nvSpPr>
        <p:spPr>
          <a:xfrm>
            <a:off x="12424647" y="5873061"/>
            <a:ext cx="11439641" cy="475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 uses edge disjoint routing : all the paths between each switch pair can not share the same link</a:t>
            </a:r>
            <a:r>
              <a:rPr lang="en-US" altLang="zh-CN" dirty="0"/>
              <a:t>.</a:t>
            </a: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dirty="0"/>
              <a:t>Due to edge disjoint constraint on up-down paths, </a:t>
            </a:r>
            <a:r>
              <a:rPr lang="en-US" altLang="zh-CN" dirty="0"/>
              <a:t>FC</a:t>
            </a:r>
            <a:r>
              <a:rPr lang="en-SG" altLang="zh-SG" dirty="0"/>
              <a:t> can only use </a:t>
            </a:r>
            <a:r>
              <a:rPr lang="en-SG" altLang="zh-CN" dirty="0"/>
              <a:t>less</a:t>
            </a:r>
            <a:r>
              <a:rPr lang="en-SG" altLang="zh-SG" dirty="0"/>
              <a:t> number of paths for routing</a:t>
            </a:r>
            <a:r>
              <a:rPr dirty="0"/>
              <a:t>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243" name="topology_descrip.pdf" descr="topology_descri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3" y="4188547"/>
            <a:ext cx="10749492" cy="81252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CA8A73-CEC3-3641-8525-26480259A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10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2332176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9" name="From edge disjoint to deadlock-free KSP(DF-KSP)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From edge disjoint to deadlock-free KSP(DF-KSP)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FC+ uses shortest paths free of deadlock.  As shown in the example,  we try to find 2 deadlock-free shortest paths from   to   .…"/>
              <p:cNvSpPr txBox="1"/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400"/>
                </a:pP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FC+ 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first </a:t>
                </a: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uses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K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 up-down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shortest paths </a:t>
                </a:r>
                <a:r>
                  <a:rPr lang="en-SG" dirty="0"/>
                  <a:t>.  As shown in the example,  we try to find 2 </a:t>
                </a:r>
                <a:r>
                  <a:rPr lang="en-US" altLang="zh-CN" dirty="0"/>
                  <a:t>up-down</a:t>
                </a:r>
                <a:r>
                  <a:rPr lang="en-SG" dirty="0"/>
                  <a:t> shortest paths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SG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en-SG" altLang="zh-SG" dirty="0"/>
                  <a:t>he </a:t>
                </a:r>
                <a:r>
                  <a:rPr lang="en-SG" altLang="zh-SG" dirty="0">
                    <a:solidFill>
                      <a:schemeClr val="accent1"/>
                    </a:solidFill>
                  </a:rPr>
                  <a:t>blue path </a:t>
                </a:r>
                <a:r>
                  <a:rPr lang="en-SG" altLang="zh-SG" dirty="0"/>
                  <a:t>and </a:t>
                </a:r>
                <a:r>
                  <a:rPr lang="en-SG" altLang="zh-SG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green path</a:t>
                </a:r>
                <a:r>
                  <a:rPr lang="en-US" altLang="zh-CN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.</a:t>
                </a:r>
                <a:r>
                  <a:rPr lang="zh-CN" altLang="en-US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 </a:t>
                </a:r>
                <a:endParaRPr lang="en-SG" dirty="0"/>
              </a:p>
              <a:p>
                <a:pPr algn="l">
                  <a:defRPr sz="4400"/>
                </a:pPr>
                <a:endParaRPr lang="en-SG" dirty="0"/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dirty="0"/>
                  <a:t>By DF-KSP, we can choose arbitrary number of paths.</a:t>
                </a:r>
                <a:r>
                  <a:rPr lang="en-SG" altLang="zh-CN" dirty="0"/>
                  <a:t> But the </a:t>
                </a:r>
                <a:r>
                  <a:rPr lang="en-SG" altLang="zh-SG" dirty="0">
                    <a:solidFill>
                      <a:schemeClr val="accent5"/>
                    </a:solidFill>
                  </a:rPr>
                  <a:t>red path</a:t>
                </a:r>
                <a:r>
                  <a:rPr lang="en-SG" altLang="zh-CN" dirty="0">
                    <a:solidFill>
                      <a:schemeClr val="accent5"/>
                    </a:solidFill>
                  </a:rPr>
                  <a:t> </a:t>
                </a:r>
                <a:r>
                  <a:rPr lang="en-SG" altLang="zh-CN" dirty="0">
                    <a:solidFill>
                      <a:schemeClr val="tx1"/>
                    </a:solidFill>
                  </a:rPr>
                  <a:t>will be discussed later!</a:t>
                </a:r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CN" dirty="0">
                    <a:solidFill>
                      <a:schemeClr val="tx1"/>
                    </a:solidFill>
                  </a:rPr>
                  <a:t>Some down-up paths are also allowed later. 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1" name="FC+ uses shortest paths free of deadlock.  As shown in the example,  we try to find 2 deadlock-free shortest paths from   to   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blipFill>
                <a:blip r:embed="rId3"/>
                <a:stretch>
                  <a:fillRect l="-2423" t="-3250" b="-5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33" y="4406267"/>
            <a:ext cx="9438090" cy="7600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A7781C-9123-FD4F-A2FC-6352C7B936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 (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r>
              <a:rPr dirty="0"/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12</a:t>
            </a:fld>
            <a:endParaRPr lang="zh-SG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577E2-906F-374C-A1E7-82DA3E838EC8}"/>
              </a:ext>
            </a:extLst>
          </p:cNvPr>
          <p:cNvSpPr txBox="1"/>
          <p:nvPr/>
        </p:nvSpPr>
        <p:spPr>
          <a:xfrm>
            <a:off x="1219200" y="1425456"/>
            <a:ext cx="20796352" cy="1229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mathematics.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HPCC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repositories</a:t>
            </a:r>
            <a:r>
              <a:rPr lang="zh-CN" altLang="en-US" sz="4800" dirty="0"/>
              <a:t> </a:t>
            </a:r>
            <a:r>
              <a:rPr lang="en-US" altLang="zh-CN" sz="4800" dirty="0"/>
              <a:t>using</a:t>
            </a:r>
            <a:r>
              <a:rPr lang="zh-CN" altLang="en-US" sz="4800" dirty="0"/>
              <a:t> </a:t>
            </a:r>
            <a:r>
              <a:rPr lang="en-US" altLang="zh-CN" sz="4800" dirty="0"/>
              <a:t>NS-3.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500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18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14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2000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22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12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Port</a:t>
            </a:r>
            <a:r>
              <a:rPr lang="zh-CN" altLang="en-US" sz="4800" dirty="0"/>
              <a:t> </a:t>
            </a:r>
            <a:r>
              <a:rPr lang="en-US" altLang="zh-CN" sz="4800" dirty="0"/>
              <a:t>rate</a:t>
            </a:r>
            <a:r>
              <a:rPr lang="zh-CN" altLang="en-US" sz="4800" dirty="0"/>
              <a:t> </a:t>
            </a:r>
            <a:r>
              <a:rPr lang="en-US" altLang="zh-CN" sz="4800" dirty="0"/>
              <a:t>:</a:t>
            </a:r>
            <a:r>
              <a:rPr lang="zh-CN" altLang="en-US" sz="4800" dirty="0"/>
              <a:t> </a:t>
            </a:r>
            <a:r>
              <a:rPr lang="en-US" altLang="zh-CN" sz="4800" dirty="0"/>
              <a:t>25Gb/s;</a:t>
            </a:r>
            <a:r>
              <a:rPr lang="zh-CN" altLang="en-US" sz="4800" dirty="0"/>
              <a:t> </a:t>
            </a:r>
            <a:r>
              <a:rPr lang="en-US" altLang="zh-CN" sz="4800" dirty="0"/>
              <a:t>enable</a:t>
            </a:r>
            <a:r>
              <a:rPr lang="zh-CN" altLang="en-US" sz="4800" dirty="0"/>
              <a:t> </a:t>
            </a:r>
            <a:r>
              <a:rPr lang="en-US" altLang="zh-CN" sz="4800" dirty="0"/>
              <a:t>DCQCN.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types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traffic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patterns.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All-to-all.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random.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Near-worst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case.</a:t>
            </a:r>
          </a:p>
        </p:txBody>
      </p:sp>
      <p:pic>
        <p:nvPicPr>
          <p:cNvPr id="10" name="Picture 4" descr="ns-3 | a discrete-event network simulator for internet systems">
            <a:extLst>
              <a:ext uri="{FF2B5EF4-FFF2-40B4-BE49-F238E27FC236}">
                <a16:creationId xmlns:a16="http://schemas.microsoft.com/office/drawing/2014/main" id="{BAE87C20-7659-184B-BA4E-36570525B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0" y="2749543"/>
            <a:ext cx="4226315" cy="80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 (evaluation on </a:t>
            </a:r>
            <a:r>
              <a:rPr lang="en-US" altLang="zh-CN" dirty="0"/>
              <a:t>throughput</a:t>
            </a:r>
            <a:r>
              <a:rPr dirty="0"/>
              <a:t>)</a:t>
            </a:r>
          </a:p>
        </p:txBody>
      </p:sp>
      <p:pic>
        <p:nvPicPr>
          <p:cNvPr id="258" name="throughput-worst-d32-3.pdf" descr="throughput-worst-d32-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517" y="4032995"/>
            <a:ext cx="11649157" cy="565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throughput-ur-d32-3.pdf" descr="throughput-ur-d32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2" y="4111364"/>
            <a:ext cx="11325996" cy="549327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niform random traffic pattern"/>
          <p:cNvSpPr txBox="1"/>
          <p:nvPr/>
        </p:nvSpPr>
        <p:spPr>
          <a:xfrm>
            <a:off x="2416252" y="9508336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61" name="Near-worst case traffic pattern"/>
          <p:cNvSpPr txBox="1"/>
          <p:nvPr/>
        </p:nvSpPr>
        <p:spPr>
          <a:xfrm>
            <a:off x="14120519" y="9508336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2" name="FC+ ( ) means FC+ uses   lossless priority and use   paths"/>
              <p:cNvSpPr txBox="1"/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dirty="0"/>
                  <a:t>FC+ (</a:t>
                </a:r>
                <a14:m>
                  <m:oMath xmlns:m="http://schemas.openxmlformats.org/officeDocument/2006/math"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−32</m:t>
                    </m:r>
                  </m:oMath>
                </a14:m>
                <a:r>
                  <a:rPr dirty="0"/>
                  <a:t>) means FC+ uses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 lossless priority and use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dirty="0"/>
                  <a:t> paths </a:t>
                </a:r>
              </a:p>
            </p:txBody>
          </p:sp>
        </mc:Choice>
        <mc:Fallback>
          <p:sp>
            <p:nvSpPr>
              <p:cNvPr id="262" name="FC+ ( ) means FC+ uses   lossless priority and use  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blipFill>
                <a:blip r:embed="rId5"/>
                <a:stretch>
                  <a:fillRect b="-126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FC+ still has a small gap compared to KSP, how to reduce the gap ???"/>
          <p:cNvSpPr txBox="1"/>
          <p:nvPr/>
        </p:nvSpPr>
        <p:spPr>
          <a:xfrm>
            <a:off x="2141841" y="11976185"/>
            <a:ext cx="1956144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FC+ still has a small gap compared to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dirty="0"/>
              <a:t>KSP, how to reduce the gap ???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7103184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om FC to FC+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</a:t>
            </a:r>
          </a:p>
        </p:txBody>
      </p:sp>
      <p:sp>
        <p:nvSpPr>
          <p:cNvPr id="269" name="Introduce a 2nd Lossless Priority"/>
          <p:cNvSpPr txBox="1"/>
          <p:nvPr/>
        </p:nvSpPr>
        <p:spPr>
          <a:xfrm>
            <a:off x="1219200" y="1400393"/>
            <a:ext cx="21945602" cy="254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lnSpc>
                <a:spcPct val="170000"/>
              </a:lnSpc>
            </a:pPr>
            <a:r>
              <a:rPr sz="5000" dirty="0"/>
              <a:t>Introduce </a:t>
            </a:r>
            <a:r>
              <a:rPr lang="en-US" altLang="zh-CN" sz="5000" dirty="0"/>
              <a:t>2</a:t>
            </a:r>
            <a:r>
              <a:rPr sz="5000" dirty="0"/>
              <a:t> Lossless Priority</a:t>
            </a:r>
            <a:r>
              <a:rPr lang="zh-CN" altLang="en-US" sz="5000" dirty="0"/>
              <a:t> </a:t>
            </a:r>
            <a:r>
              <a:rPr lang="en-US" altLang="zh-CN" sz="5000" dirty="0"/>
              <a:t>Queue</a:t>
            </a:r>
            <a:r>
              <a:rPr lang="zh-CN" altLang="en-US" sz="5000" dirty="0"/>
              <a:t> </a:t>
            </a:r>
            <a:r>
              <a:rPr lang="en-US" altLang="zh-CN" sz="5000" dirty="0"/>
              <a:t>(LPQ)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FC</a:t>
            </a:r>
          </a:p>
          <a:p>
            <a:pPr>
              <a:lnSpc>
                <a:spcPct val="170000"/>
              </a:lnSpc>
            </a:pPr>
            <a:r>
              <a:rPr lang="en-US" altLang="zh-CN" sz="5000" dirty="0"/>
              <a:t>Reduce</a:t>
            </a:r>
            <a:r>
              <a:rPr lang="zh-CN" altLang="en-US" sz="5000" dirty="0"/>
              <a:t> </a:t>
            </a:r>
            <a:r>
              <a:rPr lang="en-US" altLang="zh-CN" sz="5000" dirty="0"/>
              <a:t>LPQ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x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2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others</a:t>
            </a:r>
            <a:r>
              <a:rPr lang="zh-CN" altLang="en-US" sz="5000" dirty="0"/>
              <a:t> </a:t>
            </a:r>
            <a:r>
              <a:rPr lang="en-US" altLang="zh-CN" sz="5000" dirty="0"/>
              <a:t>[1]</a:t>
            </a:r>
            <a:endParaRPr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What happen if we use 2nd lossless priority?…"/>
              <p:cNvSpPr txBox="1"/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LPQ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challenging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buffer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space.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/>
                </a:pPr>
                <a:r>
                  <a:rPr dirty="0"/>
                  <a:t>For the </a:t>
                </a:r>
                <a:r>
                  <a:rPr dirty="0">
                    <a:solidFill>
                      <a:schemeClr val="accent5"/>
                    </a:solidFill>
                  </a:rPr>
                  <a:t>red path</a:t>
                </a:r>
                <a:r>
                  <a:rPr dirty="0"/>
                  <a:t>, we </a:t>
                </a:r>
                <a:r>
                  <a:rPr lang="en-US" altLang="zh-CN" dirty="0"/>
                  <a:t>change</a:t>
                </a:r>
                <a:r>
                  <a:rPr dirty="0"/>
                  <a:t> the lossless priority from 1 to 2 when down-up condition happens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dirty="0"/>
                  <a:t>. 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The benefit of using 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2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 lossless priorities is that more short paths can be utilized, leading to improved performance.</a:t>
                </a:r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endParaRPr lang="en-US"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/>
                  <a:t>Guarantee</a:t>
                </a:r>
                <a:r>
                  <a:rPr lang="zh-SG" altLang="en-US" dirty="0"/>
                  <a:t> </a:t>
                </a:r>
                <a:r>
                  <a:rPr lang="en-US" altLang="zh-SG" dirty="0"/>
                  <a:t>deadlock-free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because:</a:t>
                </a:r>
              </a:p>
              <a:p>
                <a:pPr marL="571500" lvl="1" indent="-571500" algn="l">
                  <a:buFont typeface="Arial" panose="020B0604020202020204" pitchFamily="34" charset="0"/>
                  <a:buChar char="•"/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lossless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priority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FC+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isolates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down-up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up-down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paths.</a:t>
                </a:r>
                <a:r>
                  <a:rPr lang="zh-CN" altLang="en-US" dirty="0"/>
                  <a:t> 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This prevents PFC from causing CBD loops.</a:t>
                </a:r>
                <a:endParaRPr lang="en-US" altLang="zh-SG" dirty="0"/>
              </a:p>
            </p:txBody>
          </p:sp>
        </mc:Choice>
        <mc:Fallback>
          <p:sp>
            <p:nvSpPr>
              <p:cNvPr id="270" name="What happen if we use 2nd lossless priority?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blipFill>
                <a:blip r:embed="rId3"/>
                <a:stretch>
                  <a:fillRect l="-2244" t="-1711" r="-2350" b="-27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1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7" y="4333251"/>
            <a:ext cx="9730677" cy="78357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960B13-0F6F-764E-91A0-6A00465BCC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14</a:t>
            </a:fld>
            <a:endParaRPr lang="zh-SG" altLang="en-US"/>
          </a:p>
        </p:txBody>
      </p:sp>
      <p:sp>
        <p:nvSpPr>
          <p:cNvPr id="7" name="Shizhen Zhao, Qizhou Zhang, Peirui Cao, Xiao Zhang, Xinbing Wang, Chenghu Zhou, &quot;Flattened Clos: Designing High-performance Deadlock-free Expander Data Center Networks Using Graph Contraction,&quot; in NSDI, Boston, MA, USA, April, 2023.">
            <a:extLst>
              <a:ext uri="{FF2B5EF4-FFF2-40B4-BE49-F238E27FC236}">
                <a16:creationId xmlns:a16="http://schemas.microsoft.com/office/drawing/2014/main" id="{A977521C-5BDA-3543-8DA9-36F3723F6F7F}"/>
              </a:ext>
            </a:extLst>
          </p:cNvPr>
          <p:cNvSpPr txBox="1"/>
          <p:nvPr/>
        </p:nvSpPr>
        <p:spPr>
          <a:xfrm>
            <a:off x="1540342" y="12100738"/>
            <a:ext cx="2177483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dirty="0">
                <a:solidFill>
                  <a:srgbClr val="000000"/>
                </a:solidFill>
              </a:rPr>
              <a:t>[1]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SG" dirty="0" err="1">
                <a:solidFill>
                  <a:srgbClr val="000000"/>
                </a:solidFill>
              </a:rPr>
              <a:t>Shuihai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Hu</a:t>
            </a:r>
            <a:r>
              <a:rPr lang="en-SG" dirty="0">
                <a:solidFill>
                  <a:srgbClr val="000000"/>
                </a:solidFill>
              </a:rPr>
              <a:t>, </a:t>
            </a:r>
            <a:r>
              <a:rPr lang="en-SG" dirty="0" err="1">
                <a:solidFill>
                  <a:srgbClr val="000000"/>
                </a:solidFill>
              </a:rPr>
              <a:t>Yibo</a:t>
            </a:r>
            <a:r>
              <a:rPr lang="en-SG" dirty="0">
                <a:solidFill>
                  <a:srgbClr val="000000"/>
                </a:solidFill>
              </a:rPr>
              <a:t> Zhu, Peng Cheng, Chuanxiong Guo, </a:t>
            </a:r>
            <a:r>
              <a:rPr lang="en-SG" dirty="0" err="1">
                <a:solidFill>
                  <a:srgbClr val="000000"/>
                </a:solidFill>
              </a:rPr>
              <a:t>Kun</a:t>
            </a:r>
            <a:r>
              <a:rPr lang="en-SG" dirty="0">
                <a:solidFill>
                  <a:srgbClr val="000000"/>
                </a:solidFill>
              </a:rPr>
              <a:t> Tan, Jitendra </a:t>
            </a:r>
            <a:r>
              <a:rPr lang="en-SG" dirty="0" err="1">
                <a:solidFill>
                  <a:srgbClr val="000000"/>
                </a:solidFill>
              </a:rPr>
              <a:t>Padhye</a:t>
            </a:r>
            <a:r>
              <a:rPr lang="en-SG" dirty="0">
                <a:solidFill>
                  <a:srgbClr val="000000"/>
                </a:solidFill>
              </a:rPr>
              <a:t>, and Kai Chen, </a:t>
            </a:r>
            <a:r>
              <a:rPr lang="en-SG" u="sng" dirty="0">
                <a:hlinkClick r:id="rId5"/>
              </a:rPr>
              <a:t>"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Tagger: Practical PFC deadlock prevention in data </a:t>
            </a:r>
            <a:r>
              <a:rPr lang="en-SG" altLang="zh-SG" sz="3600" u="sng" dirty="0" err="1">
                <a:solidFill>
                  <a:srgbClr val="0000EE"/>
                </a:solidFill>
                <a:latin typeface="Times New Roman"/>
                <a:cs typeface="Times New Roman"/>
              </a:rPr>
              <a:t>center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 networks</a:t>
            </a:r>
            <a:r>
              <a:rPr lang="en-SG" u="sng" dirty="0">
                <a:hlinkClick r:id="rId5"/>
              </a:rPr>
              <a:t>,"</a:t>
            </a:r>
            <a:r>
              <a:rPr lang="en-SG" dirty="0">
                <a:solidFill>
                  <a:srgbClr val="000000"/>
                </a:solidFill>
              </a:rPr>
              <a:t> in </a:t>
            </a:r>
            <a:r>
              <a:rPr lang="en-US" altLang="zh-CN" b="1" dirty="0" err="1">
                <a:solidFill>
                  <a:srgbClr val="000000"/>
                </a:solidFill>
              </a:rPr>
              <a:t>CoNEXT</a:t>
            </a:r>
            <a:r>
              <a:rPr lang="en-SG" dirty="0">
                <a:solidFill>
                  <a:srgbClr val="000000"/>
                </a:solidFill>
              </a:rPr>
              <a:t>, 20</a:t>
            </a:r>
            <a:r>
              <a:rPr lang="en-US" altLang="zh-CN" dirty="0">
                <a:solidFill>
                  <a:srgbClr val="000000"/>
                </a:solidFill>
              </a:rPr>
              <a:t>17</a:t>
            </a:r>
            <a:r>
              <a:rPr lang="en-SG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pic>
        <p:nvPicPr>
          <p:cNvPr id="278" name="throughput-ur-d32.pdf" descr="throughput-ur-d3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4" y="3018140"/>
            <a:ext cx="11800187" cy="572326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Uniform Random traffic pattern"/>
          <p:cNvSpPr txBox="1"/>
          <p:nvPr/>
        </p:nvSpPr>
        <p:spPr>
          <a:xfrm>
            <a:off x="2024724" y="8369988"/>
            <a:ext cx="845934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pic>
        <p:nvPicPr>
          <p:cNvPr id="280" name="throughput-worst-d32.pdf" descr="throughput-worst-d3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530" y="2917779"/>
            <a:ext cx="11800188" cy="5723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Near-worst traffic pattern"/>
          <p:cNvSpPr txBox="1"/>
          <p:nvPr/>
        </p:nvSpPr>
        <p:spPr>
          <a:xfrm>
            <a:off x="15462208" y="8369988"/>
            <a:ext cx="6798870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731520" y="9371568"/>
            <a:ext cx="2365248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sz="5000" dirty="0"/>
              <a:t>achieve</a:t>
            </a:r>
            <a:r>
              <a:rPr lang="en-US" altLang="zh-CN" sz="5000" dirty="0"/>
              <a:t>s</a:t>
            </a:r>
            <a:r>
              <a:rPr sz="5000" dirty="0"/>
              <a:t> </a:t>
            </a:r>
            <a:r>
              <a:rPr lang="en-US" altLang="zh-SG" sz="5000" dirty="0"/>
              <a:t>optimal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sz="5000" dirty="0"/>
              <a:t> comparable to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God</a:t>
            </a:r>
            <a:r>
              <a:rPr lang="zh-CN" altLang="en-US" sz="5000" dirty="0"/>
              <a:t> </a:t>
            </a:r>
            <a:r>
              <a:rPr lang="en-US" altLang="zh-CN" sz="5000" dirty="0"/>
              <a:t>perspective.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Besides</a:t>
            </a:r>
            <a:r>
              <a:rPr lang="zh-CN" altLang="en-US" sz="5000" dirty="0"/>
              <a:t> </a:t>
            </a:r>
            <a:r>
              <a:rPr lang="en-US" altLang="zh-CN" sz="5000" dirty="0"/>
              <a:t>non-uniform</a:t>
            </a:r>
            <a:r>
              <a:rPr lang="zh-CN" altLang="en-US" sz="5000" dirty="0"/>
              <a:t> </a:t>
            </a:r>
            <a:r>
              <a:rPr lang="en-US" altLang="zh-CN" sz="5000" dirty="0"/>
              <a:t>virtual</a:t>
            </a:r>
            <a:r>
              <a:rPr lang="zh-CN" altLang="en-US" sz="5000" dirty="0"/>
              <a:t> </a:t>
            </a:r>
            <a:r>
              <a:rPr lang="en-US" altLang="zh-CN" sz="5000" dirty="0"/>
              <a:t>layers,</a:t>
            </a:r>
            <a:r>
              <a:rPr lang="zh-CN" altLang="en-US" sz="5000" dirty="0"/>
              <a:t> </a:t>
            </a:r>
            <a:r>
              <a:rPr lang="en-US" altLang="zh-CN" sz="5000" dirty="0"/>
              <a:t>FC+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 </a:t>
            </a:r>
            <a:r>
              <a:rPr lang="en-US" altLang="zh-CN" sz="5000" dirty="0"/>
              <a:t>guarantees</a:t>
            </a:r>
            <a:r>
              <a:rPr lang="zh-CN" altLang="en-US" sz="5000" dirty="0"/>
              <a:t> </a:t>
            </a:r>
            <a:r>
              <a:rPr lang="en-US" altLang="zh-CN" sz="5000" dirty="0"/>
              <a:t>no</a:t>
            </a:r>
            <a:r>
              <a:rPr lang="zh-CN" altLang="en-US" sz="5000" dirty="0"/>
              <a:t> </a:t>
            </a:r>
            <a:r>
              <a:rPr lang="en-US" altLang="zh-CN" sz="5000" dirty="0"/>
              <a:t>deadlock</a:t>
            </a:r>
            <a:r>
              <a:rPr lang="zh-CN" altLang="en-US" sz="5000" dirty="0"/>
              <a:t> </a:t>
            </a:r>
            <a:r>
              <a:rPr lang="en-US" altLang="zh-CN" sz="5000" dirty="0"/>
              <a:t>and</a:t>
            </a:r>
            <a:r>
              <a:rPr lang="zh-CN" altLang="en-US" sz="5000" dirty="0"/>
              <a:t> </a:t>
            </a:r>
            <a:r>
              <a:rPr lang="en-US" altLang="zh-CN" sz="5000" dirty="0"/>
              <a:t>is</a:t>
            </a:r>
            <a:r>
              <a:rPr lang="zh-CN" altLang="en-US" sz="5000" dirty="0"/>
              <a:t> </a:t>
            </a:r>
            <a:r>
              <a:rPr lang="en-US" altLang="zh-CN" sz="5000" dirty="0"/>
              <a:t>good</a:t>
            </a:r>
            <a:r>
              <a:rPr lang="zh-CN" altLang="en-US" sz="5000" dirty="0"/>
              <a:t> </a:t>
            </a:r>
            <a:r>
              <a:rPr lang="en-US" altLang="zh-CN" sz="5000" dirty="0"/>
              <a:t>for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diversity</a:t>
            </a:r>
            <a:r>
              <a:rPr lang="zh-CN" altLang="en-US" sz="5000" dirty="0"/>
              <a:t> </a:t>
            </a:r>
            <a:r>
              <a:rPr lang="zh-CN" altLang="en-US" sz="5000" dirty="0">
                <a:sym typeface="Wingdings" pitchFamily="2" charset="2"/>
              </a:rPr>
              <a:t> </a:t>
            </a:r>
            <a:r>
              <a:rPr lang="en-US" altLang="zh-CN" sz="5000" dirty="0">
                <a:sym typeface="Wingdings" pitchFamily="2" charset="2"/>
              </a:rPr>
              <a:t>Good</a:t>
            </a:r>
            <a:r>
              <a:rPr lang="zh-CN" altLang="en-US" sz="5000" dirty="0">
                <a:sym typeface="Wingdings" pitchFamily="2" charset="2"/>
              </a:rPr>
              <a:t> </a:t>
            </a:r>
            <a:r>
              <a:rPr lang="en-US" altLang="zh-CN" sz="5000" dirty="0">
                <a:sym typeface="Wingdings" pitchFamily="2" charset="2"/>
              </a:rPr>
              <a:t>throughput.</a:t>
            </a: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15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16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C76CB-290A-D44C-80B0-1DE1BDB6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397880"/>
            <a:ext cx="10794127" cy="51842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5C4590-8DF2-9741-B585-DD106F80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676" y="3262749"/>
            <a:ext cx="10794124" cy="53194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EA47AB-6286-AD47-A83F-7D2FBA8EE4E9}"/>
              </a:ext>
            </a:extLst>
          </p:cNvPr>
          <p:cNvSpPr txBox="1"/>
          <p:nvPr/>
        </p:nvSpPr>
        <p:spPr>
          <a:xfrm>
            <a:off x="14595763" y="8685330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2000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BEA9AF-B790-2142-BF98-1AD2842E61EF}"/>
              </a:ext>
            </a:extLst>
          </p:cNvPr>
          <p:cNvSpPr txBox="1"/>
          <p:nvPr/>
        </p:nvSpPr>
        <p:spPr>
          <a:xfrm>
            <a:off x="3181310" y="8685331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500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5" name="FC+ ( )  overlaps with KSP-…">
            <a:extLst>
              <a:ext uri="{FF2B5EF4-FFF2-40B4-BE49-F238E27FC236}">
                <a16:creationId xmlns:a16="http://schemas.microsoft.com/office/drawing/2014/main" id="{A16F09BD-6BD0-A746-AC07-4EFA01FC4774}"/>
              </a:ext>
            </a:extLst>
          </p:cNvPr>
          <p:cNvSpPr txBox="1"/>
          <p:nvPr/>
        </p:nvSpPr>
        <p:spPr>
          <a:xfrm>
            <a:off x="3130147" y="10064064"/>
            <a:ext cx="17714786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lang="en-US" altLang="zh-CN" sz="5000" dirty="0"/>
              <a:t>achieves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average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length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benefiting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loosening</a:t>
            </a:r>
            <a:r>
              <a:rPr lang="zh-CN" altLang="en-US" sz="5000" dirty="0"/>
              <a:t> </a:t>
            </a:r>
            <a:r>
              <a:rPr lang="en-US" altLang="zh-CN" sz="5000" dirty="0"/>
              <a:t>up-down</a:t>
            </a:r>
            <a:r>
              <a:rPr lang="zh-CN" altLang="en-US" sz="5000" dirty="0"/>
              <a:t> </a:t>
            </a:r>
            <a:r>
              <a:rPr lang="en-US" altLang="zh-CN" sz="5000" dirty="0"/>
              <a:t>routing</a:t>
            </a:r>
            <a:r>
              <a:rPr lang="zh-CN" altLang="en-US" sz="5000" dirty="0"/>
              <a:t> </a:t>
            </a:r>
            <a:r>
              <a:rPr lang="en-US" altLang="zh-CN" sz="5000" dirty="0"/>
              <a:t>constraints</a:t>
            </a:r>
            <a:r>
              <a:rPr lang="zh-CN" altLang="en-US" sz="5000" dirty="0"/>
              <a:t> </a:t>
            </a:r>
            <a:r>
              <a:rPr lang="en-US" altLang="zh-CN" sz="5000" dirty="0"/>
              <a:t>using</a:t>
            </a:r>
            <a:r>
              <a:rPr lang="zh-CN" altLang="en-US" sz="5000" dirty="0"/>
              <a:t> </a:t>
            </a:r>
            <a:r>
              <a:rPr lang="en-US" altLang="zh-CN" sz="5000" dirty="0"/>
              <a:t>2LPQ.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1486124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81" name="Near-worst traffic pattern"/>
          <p:cNvSpPr txBox="1"/>
          <p:nvPr/>
        </p:nvSpPr>
        <p:spPr>
          <a:xfrm>
            <a:off x="7175402" y="8476026"/>
            <a:ext cx="946252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  <a:r>
              <a:rPr lang="zh-CN" altLang="en-US" dirty="0"/>
              <a:t> </a:t>
            </a:r>
            <a:r>
              <a:rPr lang="en-US" altLang="zh-CN" dirty="0"/>
              <a:t>(workload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0.7)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403515" y="9601963"/>
            <a:ext cx="23006299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sz="5000" dirty="0"/>
              <a:t>achieve</a:t>
            </a:r>
            <a:r>
              <a:rPr lang="en-US" altLang="zh-SG" sz="5000" dirty="0"/>
              <a:t>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FCT</a:t>
            </a:r>
            <a:r>
              <a:rPr lang="zh-CN" altLang="en-US" sz="5000" dirty="0"/>
              <a:t> </a:t>
            </a:r>
            <a:r>
              <a:rPr lang="en-US" altLang="zh-CN" sz="5000" dirty="0"/>
              <a:t>performance.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17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76AD5-97FA-714C-8BB2-3F3ED9EA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32" y="3023995"/>
            <a:ext cx="9109942" cy="52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2493819" y="2776435"/>
            <a:ext cx="17583151" cy="855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outperforms</a:t>
            </a:r>
            <a:r>
              <a:rPr lang="zh-CN" altLang="en-US" sz="4800" dirty="0"/>
              <a:t> </a:t>
            </a:r>
            <a:r>
              <a:rPr lang="en-US" altLang="zh-CN" sz="4800" dirty="0"/>
              <a:t>state-of-the-art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1.4~2X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near-worst</a:t>
            </a:r>
            <a:r>
              <a:rPr lang="zh-CN" altLang="en-US" sz="4800" dirty="0"/>
              <a:t> </a:t>
            </a:r>
            <a:r>
              <a:rPr lang="en-US" altLang="zh-CN" sz="4800" dirty="0"/>
              <a:t>case and</a:t>
            </a:r>
            <a:r>
              <a:rPr lang="zh-CN" altLang="en-US" sz="4800" dirty="0"/>
              <a:t> </a:t>
            </a:r>
            <a:r>
              <a:rPr lang="en-US" altLang="zh-CN" sz="4800" dirty="0"/>
              <a:t>achieve</a:t>
            </a:r>
            <a:r>
              <a:rPr lang="zh-CN" altLang="en-US" sz="4800" dirty="0"/>
              <a:t> </a:t>
            </a:r>
            <a:r>
              <a:rPr lang="en-US" altLang="zh-CN" sz="4800" dirty="0"/>
              <a:t>near-optimal</a:t>
            </a:r>
            <a:r>
              <a:rPr lang="zh-CN" altLang="en-US" sz="4800" dirty="0"/>
              <a:t> </a:t>
            </a:r>
            <a:r>
              <a:rPr lang="en-US" altLang="zh-CN" sz="4800" dirty="0"/>
              <a:t>deadlock-free</a:t>
            </a:r>
            <a:r>
              <a:rPr lang="zh-CN" altLang="en-US" sz="4800" dirty="0"/>
              <a:t> </a:t>
            </a:r>
            <a:r>
              <a:rPr lang="en-US" altLang="zh-CN" sz="4800" dirty="0"/>
              <a:t>routing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expander</a:t>
            </a:r>
            <a:r>
              <a:rPr lang="zh-CN" altLang="en-US" sz="4800" dirty="0"/>
              <a:t> </a:t>
            </a:r>
            <a:r>
              <a:rPr lang="en-US" altLang="zh-CN" sz="4800" dirty="0"/>
              <a:t>networks</a:t>
            </a:r>
            <a:r>
              <a:rPr lang="zh-CN" altLang="en-US" sz="4800" dirty="0"/>
              <a:t> </a:t>
            </a:r>
            <a:r>
              <a:rPr lang="en-US" altLang="zh-CN" sz="4800" dirty="0"/>
              <a:t>under</a:t>
            </a:r>
            <a:r>
              <a:rPr lang="zh-CN" altLang="en-US" sz="4800" dirty="0"/>
              <a:t> </a:t>
            </a:r>
            <a:r>
              <a:rPr lang="en-US" altLang="zh-CN" sz="4800" dirty="0"/>
              <a:t>all</a:t>
            </a:r>
            <a:r>
              <a:rPr lang="zh-CN" altLang="en-US" sz="4800" dirty="0"/>
              <a:t> </a:t>
            </a:r>
            <a:r>
              <a:rPr lang="en-US" altLang="zh-CN" sz="4800" dirty="0"/>
              <a:t>traffic</a:t>
            </a:r>
            <a:r>
              <a:rPr lang="zh-CN" altLang="en-US" sz="4800" dirty="0"/>
              <a:t> </a:t>
            </a:r>
            <a:r>
              <a:rPr lang="en-US" altLang="zh-CN" sz="4800" dirty="0"/>
              <a:t>patterns.</a:t>
            </a:r>
            <a:endParaRPr kumimoji="1" lang="en-US" altLang="zh-CN" sz="4800" dirty="0"/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New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 </a:t>
            </a:r>
            <a:r>
              <a:rPr kumimoji="1" lang="en-US" altLang="zh-CN" sz="4800" dirty="0"/>
              <a:t>non-uniform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virtual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multi-layer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topology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Reduce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LPQ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from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improve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DF-KSP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compared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impractical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more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LQP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designs.</a:t>
            </a:r>
            <a:r>
              <a:rPr kumimoji="1" lang="zh-CN" altLang="en-US" sz="4800" dirty="0"/>
              <a:t>  </a:t>
            </a:r>
            <a:endParaRPr kumimoji="1" lang="en-US" altLang="zh-CN" sz="4800" dirty="0"/>
          </a:p>
          <a:p>
            <a:pPr lvl="3" indent="0" algn="l"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18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7421043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48539-ADDF-1F4A-BFED-4E26979D0F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19</a:t>
            </a:fld>
            <a:endParaRPr lang="zh-SG" altLang="en-US" dirty="0"/>
          </a:p>
        </p:txBody>
      </p:sp>
      <p:pic>
        <p:nvPicPr>
          <p:cNvPr id="6" name="Picture 12" descr="Question and answer - Free ui icons">
            <a:extLst>
              <a:ext uri="{FF2B5EF4-FFF2-40B4-BE49-F238E27FC236}">
                <a16:creationId xmlns:a16="http://schemas.microsoft.com/office/drawing/2014/main" id="{D8A84C9B-1ADE-E942-92EE-0B743A60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609" y="4665797"/>
            <a:ext cx="1484317" cy="14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8ACE3B7-3FCF-1E43-B2B0-B19DDC8A5EF9}"/>
              </a:ext>
            </a:extLst>
          </p:cNvPr>
          <p:cNvSpPr txBox="1"/>
          <p:nvPr/>
        </p:nvSpPr>
        <p:spPr>
          <a:xfrm>
            <a:off x="8578023" y="606568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8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  <a:endParaRPr lang="en-KR" sz="8000" b="1" dirty="0"/>
          </a:p>
        </p:txBody>
      </p:sp>
    </p:spTree>
    <p:extLst>
      <p:ext uri="{BB962C8B-B14F-4D97-AF65-F5344CB8AC3E}">
        <p14:creationId xmlns:p14="http://schemas.microsoft.com/office/powerpoint/2010/main" val="19297545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sp>
        <p:nvSpPr>
          <p:cNvPr id="169" name="Background"/>
          <p:cNvSpPr txBox="1">
            <a:spLocks noGrp="1"/>
          </p:cNvSpPr>
          <p:nvPr>
            <p:ph type="body" idx="21"/>
          </p:nvPr>
        </p:nvSpPr>
        <p:spPr>
          <a:xfrm>
            <a:off x="1219200" y="2047600"/>
            <a:ext cx="21945602" cy="13566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defTabSz="742950">
              <a:defRPr sz="7200" spc="-72">
                <a:solidFill>
                  <a:schemeClr val="accent5"/>
                </a:solidFill>
              </a:defRPr>
            </a:lvl1pPr>
          </a:lstStyle>
          <a:p>
            <a:r>
              <a:rPr sz="6600" dirty="0"/>
              <a:t>Background</a:t>
            </a:r>
          </a:p>
        </p:txBody>
      </p:sp>
      <p:sp>
        <p:nvSpPr>
          <p:cNvPr id="173" name="Up-down routing in Clos is deadlock-free"/>
          <p:cNvSpPr txBox="1"/>
          <p:nvPr/>
        </p:nvSpPr>
        <p:spPr>
          <a:xfrm>
            <a:off x="14368101" y="9075661"/>
            <a:ext cx="8507483" cy="2207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Up-down routing</a:t>
            </a:r>
            <a:r>
              <a:rPr lang="zh-CN" altLang="en-US" dirty="0"/>
              <a:t> </a:t>
            </a:r>
            <a:r>
              <a:rPr dirty="0"/>
              <a:t> in </a:t>
            </a:r>
            <a:r>
              <a:rPr lang="en-US" altLang="zh-CN" dirty="0"/>
              <a:t>(multi-layer) </a:t>
            </a:r>
            <a:r>
              <a:rPr dirty="0"/>
              <a:t>Clos</a:t>
            </a:r>
            <a:r>
              <a:rPr lang="zh-CN" altLang="en-US" dirty="0"/>
              <a:t> </a:t>
            </a:r>
            <a:r>
              <a:rPr dirty="0"/>
              <a:t>is deadlock-free</a:t>
            </a:r>
            <a:endParaRPr lang="en-US" dirty="0"/>
          </a:p>
          <a:p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direction: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first-up-then-down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first-down-then-up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F48DED-FD92-1849-825C-C821C818C7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2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106BA-F750-FA42-AA3A-F8753754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845" y="3910785"/>
            <a:ext cx="10531996" cy="51111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7CBD10-5563-1542-B0AB-17ACEF5FEBA1}"/>
              </a:ext>
            </a:extLst>
          </p:cNvPr>
          <p:cNvSpPr/>
          <p:nvPr/>
        </p:nvSpPr>
        <p:spPr bwMode="auto">
          <a:xfrm>
            <a:off x="1349493" y="3826297"/>
            <a:ext cx="5506613" cy="167437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246D54-2CA8-0F4E-9C41-9433DADF86D9}"/>
              </a:ext>
            </a:extLst>
          </p:cNvPr>
          <p:cNvSpPr/>
          <p:nvPr/>
        </p:nvSpPr>
        <p:spPr bwMode="auto">
          <a:xfrm>
            <a:off x="7508868" y="3797569"/>
            <a:ext cx="5171773" cy="168148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3DCC3548-0148-E845-A654-6ADE9F26BA16}"/>
              </a:ext>
            </a:extLst>
          </p:cNvPr>
          <p:cNvSpPr/>
          <p:nvPr/>
        </p:nvSpPr>
        <p:spPr bwMode="auto">
          <a:xfrm>
            <a:off x="6964876" y="436953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FB0351B-0DA2-F447-9756-EC1BC9F5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94" y="8640307"/>
            <a:ext cx="5796531" cy="27466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8438D0-5F8B-DA42-9D4D-00B14B883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78" y="8436937"/>
            <a:ext cx="2771316" cy="205771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CB59413-CE7C-C447-BB31-00FE69E6491F}"/>
              </a:ext>
            </a:extLst>
          </p:cNvPr>
          <p:cNvSpPr/>
          <p:nvPr/>
        </p:nvSpPr>
        <p:spPr bwMode="auto">
          <a:xfrm>
            <a:off x="7508868" y="6261304"/>
            <a:ext cx="5171773" cy="1860803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B2357541-60C7-054C-86DE-34420DB6A82A}"/>
              </a:ext>
            </a:extLst>
          </p:cNvPr>
          <p:cNvSpPr/>
          <p:nvPr/>
        </p:nvSpPr>
        <p:spPr bwMode="auto">
          <a:xfrm rot="5400000">
            <a:off x="9812997" y="5620787"/>
            <a:ext cx="462828" cy="398170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BF61E4-9420-B542-AA01-11D224F53820}"/>
              </a:ext>
            </a:extLst>
          </p:cNvPr>
          <p:cNvSpPr/>
          <p:nvPr/>
        </p:nvSpPr>
        <p:spPr bwMode="auto">
          <a:xfrm>
            <a:off x="1349494" y="6256368"/>
            <a:ext cx="5444498" cy="1905870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FBDA83B-ED03-7840-A5CA-93C932C5A7EA}"/>
              </a:ext>
            </a:extLst>
          </p:cNvPr>
          <p:cNvSpPr txBox="1"/>
          <p:nvPr/>
        </p:nvSpPr>
        <p:spPr>
          <a:xfrm>
            <a:off x="4043928" y="8683387"/>
            <a:ext cx="2462625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receives PFC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636D4D-E044-5843-BDA4-23B2ED1BD17D}"/>
              </a:ext>
            </a:extLst>
          </p:cNvPr>
          <p:cNvSpPr txBox="1"/>
          <p:nvPr/>
        </p:nvSpPr>
        <p:spPr>
          <a:xfrm>
            <a:off x="3456528" y="9600777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receives PFC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3BC2D3-5445-314A-9B4C-CACA3635A389}"/>
              </a:ext>
            </a:extLst>
          </p:cNvPr>
          <p:cNvSpPr txBox="1"/>
          <p:nvPr/>
        </p:nvSpPr>
        <p:spPr>
          <a:xfrm>
            <a:off x="5144542" y="9603194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receives PFC</a:t>
            </a: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560C06AD-FC82-0E44-9B4B-0EFE03B64433}"/>
              </a:ext>
            </a:extLst>
          </p:cNvPr>
          <p:cNvSpPr/>
          <p:nvPr/>
        </p:nvSpPr>
        <p:spPr bwMode="auto">
          <a:xfrm rot="7848810">
            <a:off x="4531175" y="9280903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759A4355-B3D6-794B-9FD9-B179816B939E}"/>
              </a:ext>
            </a:extLst>
          </p:cNvPr>
          <p:cNvSpPr/>
          <p:nvPr/>
        </p:nvSpPr>
        <p:spPr bwMode="auto">
          <a:xfrm rot="14080358">
            <a:off x="5784777" y="9282488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C9AEC1AA-1F50-1A41-A0C0-C7BE1F03FC9F}"/>
              </a:ext>
            </a:extLst>
          </p:cNvPr>
          <p:cNvSpPr/>
          <p:nvPr/>
        </p:nvSpPr>
        <p:spPr bwMode="auto">
          <a:xfrm>
            <a:off x="5169061" y="9816801"/>
            <a:ext cx="432048" cy="239958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E1B5D8-611B-B640-937F-9A4FE0D95870}"/>
              </a:ext>
            </a:extLst>
          </p:cNvPr>
          <p:cNvSpPr txBox="1"/>
          <p:nvPr/>
        </p:nvSpPr>
        <p:spPr>
          <a:xfrm>
            <a:off x="1949196" y="10601976"/>
            <a:ext cx="4280338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800" dirty="0"/>
              <a:t>Deadlock-free</a:t>
            </a:r>
            <a:r>
              <a:rPr kumimoji="1" lang="zh-CN" altLang="en-US" sz="3800" dirty="0"/>
              <a:t> </a:t>
            </a:r>
            <a:r>
              <a:rPr kumimoji="1" lang="en-US" altLang="zh-CN" sz="3800" dirty="0"/>
              <a:t>Key</a:t>
            </a:r>
            <a:r>
              <a:rPr kumimoji="1" lang="zh-CN" altLang="en-US" sz="3800" dirty="0"/>
              <a:t>：</a:t>
            </a:r>
            <a:endParaRPr kumimoji="1" lang="en-US" altLang="zh-CN" sz="3800" dirty="0"/>
          </a:p>
          <a:p>
            <a:r>
              <a:rPr kumimoji="1" lang="en-US" altLang="zh-CN" sz="3800" dirty="0"/>
              <a:t>Eliminate</a:t>
            </a:r>
            <a:r>
              <a:rPr kumimoji="1" lang="zh-CN" altLang="en-US" sz="3800" dirty="0"/>
              <a:t> </a:t>
            </a:r>
            <a:r>
              <a:rPr kumimoji="1" lang="en-US" altLang="zh-CN" sz="3800" dirty="0">
                <a:solidFill>
                  <a:srgbClr val="FF0000"/>
                </a:solidFill>
              </a:rPr>
              <a:t>CBD</a:t>
            </a:r>
            <a:endParaRPr kumimoji="1" lang="zh-CN" altLang="en-US" sz="3800" dirty="0">
              <a:solidFill>
                <a:srgbClr val="FF0000"/>
              </a:solidFill>
            </a:endParaRPr>
          </a:p>
        </p:txBody>
      </p:sp>
      <p:sp>
        <p:nvSpPr>
          <p:cNvPr id="34" name="Up-down routing in Clos is deadlock-free">
            <a:extLst>
              <a:ext uri="{FF2B5EF4-FFF2-40B4-BE49-F238E27FC236}">
                <a16:creationId xmlns:a16="http://schemas.microsoft.com/office/drawing/2014/main" id="{901C40CE-C588-3544-A352-BF403735957A}"/>
              </a:ext>
            </a:extLst>
          </p:cNvPr>
          <p:cNvSpPr txBox="1"/>
          <p:nvPr/>
        </p:nvSpPr>
        <p:spPr>
          <a:xfrm>
            <a:off x="1728254" y="3859904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endParaRPr dirty="0"/>
          </a:p>
        </p:txBody>
      </p:sp>
      <p:sp>
        <p:nvSpPr>
          <p:cNvPr id="35" name="Up-down routing in Clos is deadlock-free">
            <a:extLst>
              <a:ext uri="{FF2B5EF4-FFF2-40B4-BE49-F238E27FC236}">
                <a16:creationId xmlns:a16="http://schemas.microsoft.com/office/drawing/2014/main" id="{D6F5CB3B-96B5-AD42-B3C1-40719A2136E6}"/>
              </a:ext>
            </a:extLst>
          </p:cNvPr>
          <p:cNvSpPr txBox="1"/>
          <p:nvPr/>
        </p:nvSpPr>
        <p:spPr>
          <a:xfrm>
            <a:off x="7668192" y="3989726"/>
            <a:ext cx="5012449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endParaRPr dirty="0"/>
          </a:p>
        </p:txBody>
      </p:sp>
      <p:sp>
        <p:nvSpPr>
          <p:cNvPr id="36" name="Up-down routing in Clos is deadlock-free">
            <a:extLst>
              <a:ext uri="{FF2B5EF4-FFF2-40B4-BE49-F238E27FC236}">
                <a16:creationId xmlns:a16="http://schemas.microsoft.com/office/drawing/2014/main" id="{7EB5DB39-10CE-6C45-9CE1-6797A364067E}"/>
              </a:ext>
            </a:extLst>
          </p:cNvPr>
          <p:cNvSpPr txBox="1"/>
          <p:nvPr/>
        </p:nvSpPr>
        <p:spPr>
          <a:xfrm>
            <a:off x="7604336" y="6344455"/>
            <a:ext cx="521771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>
                <a:solidFill>
                  <a:srgbClr val="FF0000"/>
                </a:solidFill>
              </a:rPr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lossless.</a:t>
            </a:r>
            <a:endParaRPr lang="en-US" altLang="zh-CN" dirty="0"/>
          </a:p>
          <a:p>
            <a:pPr algn="l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PFC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avoid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congestion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pkt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loss.</a:t>
            </a:r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2A5E77ED-DD3D-4A43-B717-41992BA13396}"/>
              </a:ext>
            </a:extLst>
          </p:cNvPr>
          <p:cNvSpPr/>
          <p:nvPr/>
        </p:nvSpPr>
        <p:spPr bwMode="auto">
          <a:xfrm rot="10800000">
            <a:off x="6935406" y="695615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8" name="Up-down routing in Clos is deadlock-free">
            <a:extLst>
              <a:ext uri="{FF2B5EF4-FFF2-40B4-BE49-F238E27FC236}">
                <a16:creationId xmlns:a16="http://schemas.microsoft.com/office/drawing/2014/main" id="{87DE9876-DEE1-9F46-B7E1-43E4657A8901}"/>
              </a:ext>
            </a:extLst>
          </p:cNvPr>
          <p:cNvSpPr txBox="1"/>
          <p:nvPr/>
        </p:nvSpPr>
        <p:spPr>
          <a:xfrm>
            <a:off x="1620532" y="6383341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cyclic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dependency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(CBD)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loops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deadlock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pic>
        <p:nvPicPr>
          <p:cNvPr id="180" name="clos.pdf" descr="clo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30" y="3476653"/>
            <a:ext cx="9546248" cy="640375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los: Cost-prohibitive even if no deadlocks…"/>
          <p:cNvSpPr txBox="1"/>
          <p:nvPr/>
        </p:nvSpPr>
        <p:spPr>
          <a:xfrm>
            <a:off x="1414975" y="10174812"/>
            <a:ext cx="10310191" cy="147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Clos: Cost-prohibitive even if no deadlocks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in routing</a:t>
            </a:r>
          </a:p>
        </p:txBody>
      </p:sp>
      <p:pic>
        <p:nvPicPr>
          <p:cNvPr id="182" name="protential_CBD.pdf" descr="protential_CB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554" y="4498816"/>
            <a:ext cx="9939274" cy="47183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Expander: Cost-efficient but contains…"/>
          <p:cNvSpPr txBox="1"/>
          <p:nvPr/>
        </p:nvSpPr>
        <p:spPr>
          <a:xfrm>
            <a:off x="14784586" y="10133474"/>
            <a:ext cx="7545334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Expander: Cost-efficient but contains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deadlocks in routing</a:t>
            </a:r>
          </a:p>
        </p:txBody>
      </p:sp>
      <p:sp>
        <p:nvSpPr>
          <p:cNvPr id="184" name="How to design a deadlock avoidance routing in expander topology?"/>
          <p:cNvSpPr txBox="1"/>
          <p:nvPr/>
        </p:nvSpPr>
        <p:spPr>
          <a:xfrm>
            <a:off x="3922909" y="11972194"/>
            <a:ext cx="16538182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How to design a deadlock</a:t>
            </a:r>
            <a:r>
              <a:rPr lang="en-US" altLang="zh-CN" dirty="0"/>
              <a:t>-free</a:t>
            </a:r>
            <a:r>
              <a:rPr lang="zh-CN" altLang="en-US" dirty="0"/>
              <a:t> </a:t>
            </a:r>
            <a:r>
              <a:rPr dirty="0"/>
              <a:t>routing in expander topology?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E7F8D-0AC8-DE42-99ED-61E55A740E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3</a:t>
            </a:fld>
            <a:endParaRPr lang="zh-SG" altLang="en-US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D3AF83C0-17E8-3F43-BD19-F5E08787A518}"/>
              </a:ext>
            </a:extLst>
          </p:cNvPr>
          <p:cNvSpPr txBox="1">
            <a:spLocks/>
          </p:cNvSpPr>
          <p:nvPr/>
        </p:nvSpPr>
        <p:spPr>
          <a:xfrm>
            <a:off x="1219200" y="204760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429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-72" baseline="0">
                <a:solidFill>
                  <a:schemeClr val="accent5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SG" sz="6600"/>
              <a:t>Background</a:t>
            </a:r>
            <a:endParaRPr lang="en-SG" sz="66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190" name="Existing state-of-the-art work: FC (Flattened Clos)"/>
          <p:cNvSpPr txBox="1"/>
          <p:nvPr/>
        </p:nvSpPr>
        <p:spPr>
          <a:xfrm>
            <a:off x="1369570" y="2759735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Existing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dirty="0"/>
              <a:t>state-of-the-art work: FC (Flattened Clos)</a:t>
            </a:r>
          </a:p>
        </p:txBody>
      </p:sp>
      <p:pic>
        <p:nvPicPr>
          <p:cNvPr id="191" name="FC_topo_routing.pdf" descr="FC_topo_routin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95" y="3952063"/>
            <a:ext cx="19189314" cy="6318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Expander topology with 4 switches ,…"/>
          <p:cNvSpPr txBox="1"/>
          <p:nvPr/>
        </p:nvSpPr>
        <p:spPr>
          <a:xfrm>
            <a:off x="2549775" y="10277956"/>
            <a:ext cx="8835752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 topology with 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dirty="0"/>
              <a:t> switches 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each switch has 4 ports connected to other switches</a:t>
            </a:r>
          </a:p>
        </p:txBody>
      </p:sp>
      <p:sp>
        <p:nvSpPr>
          <p:cNvPr id="193" name="Split each switch into 3 virtual switches,…"/>
          <p:cNvSpPr txBox="1"/>
          <p:nvPr/>
        </p:nvSpPr>
        <p:spPr>
          <a:xfrm>
            <a:off x="13778404" y="10144359"/>
            <a:ext cx="7980173" cy="12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Split each switch into 3 virtual switches,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build the virtual topology with 3 layers</a:t>
            </a:r>
          </a:p>
        </p:txBody>
      </p:sp>
      <p:sp>
        <p:nvSpPr>
          <p:cNvPr id="194" name="Shizhen Zhao, Qizhou Zhang, Peirui Cao, Xiao Zhang, Xinbing Wang, Chenghu Zhou, &quot;Flattened Clos: Designing High-performance Deadlock-free Expander Data Center Networks Using Graph Contraction,&quot; in NSDI, Boston, MA, USA, April, 2023."/>
          <p:cNvSpPr txBox="1"/>
          <p:nvPr/>
        </p:nvSpPr>
        <p:spPr>
          <a:xfrm>
            <a:off x="1540342" y="11823739"/>
            <a:ext cx="2177483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solidFill>
                  <a:srgbClr val="000000"/>
                </a:solidFill>
              </a:rPr>
              <a:t>Shizhen</a:t>
            </a:r>
            <a:r>
              <a:rPr dirty="0">
                <a:solidFill>
                  <a:srgbClr val="000000"/>
                </a:solidFill>
              </a:rPr>
              <a:t> Zhao, </a:t>
            </a:r>
            <a:r>
              <a:rPr dirty="0" err="1">
                <a:solidFill>
                  <a:srgbClr val="000000"/>
                </a:solidFill>
              </a:rPr>
              <a:t>Qizhou</a:t>
            </a:r>
            <a:r>
              <a:rPr dirty="0">
                <a:solidFill>
                  <a:srgbClr val="000000"/>
                </a:solidFill>
              </a:rPr>
              <a:t> Zhang, </a:t>
            </a:r>
            <a:r>
              <a:rPr dirty="0" err="1">
                <a:solidFill>
                  <a:srgbClr val="000000"/>
                </a:solidFill>
              </a:rPr>
              <a:t>Peirui</a:t>
            </a:r>
            <a:r>
              <a:rPr dirty="0">
                <a:solidFill>
                  <a:srgbClr val="000000"/>
                </a:solidFill>
              </a:rPr>
              <a:t> Cao, Xiao Zhang, </a:t>
            </a:r>
            <a:r>
              <a:rPr dirty="0" err="1">
                <a:solidFill>
                  <a:srgbClr val="000000"/>
                </a:solidFill>
              </a:rPr>
              <a:t>Xinbing</a:t>
            </a:r>
            <a:r>
              <a:rPr dirty="0">
                <a:solidFill>
                  <a:srgbClr val="000000"/>
                </a:solidFill>
              </a:rPr>
              <a:t> Wang, </a:t>
            </a:r>
            <a:r>
              <a:rPr dirty="0" err="1">
                <a:solidFill>
                  <a:srgbClr val="000000"/>
                </a:solidFill>
              </a:rPr>
              <a:t>Chenghu</a:t>
            </a:r>
            <a:r>
              <a:rPr dirty="0">
                <a:solidFill>
                  <a:srgbClr val="000000"/>
                </a:solidFill>
              </a:rPr>
              <a:t> Zhou, </a:t>
            </a:r>
            <a:r>
              <a:rPr u="sng" dirty="0">
                <a:hlinkClick r:id="rId4"/>
              </a:rPr>
              <a:t>"Flattened Clos: Designing High-performance Deadlock-free Expander Data Center Networks Using Graph Contraction,"</a:t>
            </a:r>
            <a:r>
              <a:rPr dirty="0">
                <a:solidFill>
                  <a:srgbClr val="000000"/>
                </a:solidFill>
              </a:rPr>
              <a:t> in </a:t>
            </a:r>
            <a:r>
              <a:rPr b="1" dirty="0">
                <a:solidFill>
                  <a:srgbClr val="000000"/>
                </a:solidFill>
              </a:rPr>
              <a:t>NSDI</a:t>
            </a:r>
            <a:r>
              <a:rPr dirty="0">
                <a:solidFill>
                  <a:srgbClr val="000000"/>
                </a:solidFill>
              </a:rPr>
              <a:t>, Boston, MA, USA, April, 2023.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87662B-A379-DF40-8F8D-B739E3668E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4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00" name="Performance loss of FC and FC+’s motivation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Throughput</a:t>
            </a:r>
            <a:r>
              <a:rPr dirty="0"/>
              <a:t> loss of FC and FC+’s motivation</a:t>
            </a:r>
          </a:p>
        </p:txBody>
      </p:sp>
      <p:pic>
        <p:nvPicPr>
          <p:cNvPr id="201" name="throughput-worst-d32_2.pdf" descr="throughput-worst-d32_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40" y="4541720"/>
            <a:ext cx="11295136" cy="547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hroughput-ur-d32_2.pdf" descr="throughput-ur-d32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4" y="4541720"/>
            <a:ext cx="11295135" cy="547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Uniform random traffic pattern"/>
          <p:cNvSpPr txBox="1"/>
          <p:nvPr/>
        </p:nvSpPr>
        <p:spPr>
          <a:xfrm>
            <a:off x="2685688" y="9845132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04" name="Near-worst case traffic pattern"/>
          <p:cNvSpPr txBox="1"/>
          <p:nvPr/>
        </p:nvSpPr>
        <p:spPr>
          <a:xfrm>
            <a:off x="14457314" y="9845132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p:sp>
        <p:nvSpPr>
          <p:cNvPr id="205" name="Target:  FC+ motivates to design deadlock avoidance routing…"/>
          <p:cNvSpPr txBox="1"/>
          <p:nvPr/>
        </p:nvSpPr>
        <p:spPr>
          <a:xfrm>
            <a:off x="4948029" y="11875487"/>
            <a:ext cx="1448794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Target:  FC+ motivates design</a:t>
            </a:r>
            <a:r>
              <a:rPr lang="en-US" altLang="zh-CN" dirty="0"/>
              <a:t>ing</a:t>
            </a:r>
            <a:r>
              <a:rPr dirty="0"/>
              <a:t> deadlock</a:t>
            </a:r>
            <a:r>
              <a:rPr lang="en-US" altLang="zh-CN" dirty="0"/>
              <a:t>-free</a:t>
            </a:r>
            <a:r>
              <a:rPr dirty="0"/>
              <a:t> routing </a:t>
            </a:r>
          </a:p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without performance loss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8FDD61-AFC2-4947-87CE-4CF532FEAC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5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4D277C26-5B76-8E4E-8BEB-596B15B7B797}"/>
              </a:ext>
            </a:extLst>
          </p:cNvPr>
          <p:cNvSpPr txBox="1"/>
          <p:nvPr/>
        </p:nvSpPr>
        <p:spPr>
          <a:xfrm>
            <a:off x="856363" y="10845902"/>
            <a:ext cx="2267127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Calculate</a:t>
            </a:r>
            <a:r>
              <a:rPr lang="zh-CN" altLang="en-US" sz="5000" dirty="0"/>
              <a:t> </a:t>
            </a:r>
            <a:r>
              <a:rPr lang="en-US" altLang="zh-CN" sz="5000" dirty="0"/>
              <a:t>the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lang="zh-CN" altLang="en-US" sz="5000" dirty="0"/>
              <a:t> </a:t>
            </a:r>
            <a:r>
              <a:rPr lang="en-US" altLang="zh-CN" sz="5000" dirty="0"/>
              <a:t>of</a:t>
            </a:r>
            <a:r>
              <a:rPr lang="zh-CN" altLang="en-US" sz="5000" dirty="0"/>
              <a:t>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as</a:t>
            </a:r>
            <a:r>
              <a:rPr lang="zh-CN" altLang="en-US" sz="5000" dirty="0"/>
              <a:t> </a:t>
            </a:r>
            <a:r>
              <a:rPr lang="en-US" altLang="zh-CN" sz="5000" dirty="0"/>
              <a:t>baseline.</a:t>
            </a:r>
            <a:r>
              <a:rPr lang="zh-CN" altLang="en-US" sz="5000" dirty="0"/>
              <a:t> </a:t>
            </a: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Contribution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6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  <p:sp>
        <p:nvSpPr>
          <p:cNvPr id="8" name="FC+ ( )  overlaps with KSP-…">
            <a:extLst>
              <a:ext uri="{FF2B5EF4-FFF2-40B4-BE49-F238E27FC236}">
                <a16:creationId xmlns:a16="http://schemas.microsoft.com/office/drawing/2014/main" id="{8CB0B57D-87F5-C843-AEDF-B04DF74BD0D2}"/>
              </a:ext>
            </a:extLst>
          </p:cNvPr>
          <p:cNvSpPr txBox="1"/>
          <p:nvPr/>
        </p:nvSpPr>
        <p:spPr>
          <a:xfrm>
            <a:off x="2493819" y="2625945"/>
            <a:ext cx="17583151" cy="885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finds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reason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throughput</a:t>
            </a:r>
            <a:r>
              <a:rPr lang="zh-CN" altLang="en-US" sz="4800" dirty="0"/>
              <a:t> </a:t>
            </a:r>
            <a:r>
              <a:rPr lang="en-US" altLang="zh-CN" sz="4800" dirty="0"/>
              <a:t>gap</a:t>
            </a:r>
            <a:r>
              <a:rPr lang="zh-CN" altLang="en-US" sz="4800" dirty="0"/>
              <a:t> </a:t>
            </a:r>
            <a:r>
              <a:rPr lang="en-US" altLang="zh-CN" sz="4800" dirty="0"/>
              <a:t>between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ideal</a:t>
            </a:r>
            <a:r>
              <a:rPr lang="zh-CN" altLang="en-US" sz="4800" dirty="0"/>
              <a:t> </a:t>
            </a:r>
            <a:r>
              <a:rPr lang="en-US" altLang="zh-CN" sz="4800" dirty="0"/>
              <a:t>KSP.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non-uniform virtual multi-layer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topology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add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endParaRPr kumimoji="1" lang="en-SG" altLang="zh-CN" sz="4800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guarantee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and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high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throughput.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only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needs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lossless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priority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queues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 improve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 deadlock-free methods require more queues, which poses a challenge due to the constrained buffer space.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29900177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11" name="Analyze the bottleneck of FC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Analyze the bottleneck of FC</a:t>
            </a:r>
          </a:p>
        </p:txBody>
      </p:sp>
      <p:graphicFrame>
        <p:nvGraphicFramePr>
          <p:cNvPr id="212" name="表格 1"/>
          <p:cNvGraphicFramePr/>
          <p:nvPr>
            <p:extLst>
              <p:ext uri="{D42A27DB-BD31-4B8C-83A1-F6EECF244321}">
                <p14:modId xmlns:p14="http://schemas.microsoft.com/office/powerpoint/2010/main" val="2976184617"/>
              </p:ext>
            </p:extLst>
          </p:nvPr>
        </p:nvGraphicFramePr>
        <p:xfrm>
          <a:off x="3132429" y="4381512"/>
          <a:ext cx="18119140" cy="589446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795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994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Num. of switches in network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Average num. of available 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dirty="0">
                          <a:sym typeface="Avenir Next Demi Bold"/>
                        </a:rPr>
                        <a:t>Average num. of </a:t>
                      </a:r>
                      <a:r>
                        <a:rPr lang="en-US" altLang="zh-CN" sz="3200" dirty="0">
                          <a:sym typeface="Avenir Next Demi Bold"/>
                        </a:rPr>
                        <a:t>disjoint</a:t>
                      </a:r>
                      <a:r>
                        <a:rPr lang="zh-CN" altLang="en-US" sz="3200" dirty="0">
                          <a:sym typeface="Avenir Next Demi Bold"/>
                        </a:rPr>
                        <a:t> </a:t>
                      </a:r>
                      <a:r>
                        <a:rPr sz="3200" dirty="0">
                          <a:sym typeface="Avenir Next Demi Bold"/>
                        </a:rPr>
                        <a:t>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Links connected to other switches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3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31.67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6.48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8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16.07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5.01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24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10.78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1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400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22.83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Both FC’s virtual topology and routing have very poor path diversity.…"/>
          <p:cNvSpPr txBox="1"/>
          <p:nvPr/>
        </p:nvSpPr>
        <p:spPr>
          <a:xfrm>
            <a:off x="2961106" y="11379766"/>
            <a:ext cx="18461785" cy="140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Both FC’s virtual topology and routing have very poor path diversity. </a:t>
            </a:r>
          </a:p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 </a:t>
            </a:r>
            <a:r>
              <a:rPr lang="en-US" altLang="zh-CN" dirty="0"/>
              <a:t>T</a:t>
            </a:r>
            <a:r>
              <a:rPr dirty="0"/>
              <a:t>he designs of FC impair path diversity, we need to redesign all of them 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2A12BD-4B9D-3141-8CC6-AE31C59683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7</a:t>
            </a:fld>
            <a:endParaRPr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4C79E-65BD-AC4F-A143-849FBA5D42C4}"/>
              </a:ext>
            </a:extLst>
          </p:cNvPr>
          <p:cNvSpPr/>
          <p:nvPr/>
        </p:nvSpPr>
        <p:spPr>
          <a:xfrm>
            <a:off x="11887200" y="6234545"/>
            <a:ext cx="4738252" cy="495480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B7FF1-653A-E545-8F5E-460BCE17E500}"/>
              </a:ext>
            </a:extLst>
          </p:cNvPr>
          <p:cNvSpPr txBox="1"/>
          <p:nvPr/>
        </p:nvSpPr>
        <p:spPr>
          <a:xfrm>
            <a:off x="12593780" y="10449378"/>
            <a:ext cx="3325091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Too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few</a:t>
            </a:r>
            <a:endParaRPr lang="zh-SG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rom FC to FC+ (Improve path diversity in topology)"/>
          <p:cNvSpPr txBox="1">
            <a:spLocks noGrp="1"/>
          </p:cNvSpPr>
          <p:nvPr>
            <p:ph type="title"/>
          </p:nvPr>
        </p:nvSpPr>
        <p:spPr>
          <a:xfrm>
            <a:off x="1219200" y="506195"/>
            <a:ext cx="21945600" cy="172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2170176">
              <a:defRPr sz="7476" spc="-74"/>
            </a:lvl1pPr>
          </a:lstStyle>
          <a:p>
            <a:r>
              <a:rPr dirty="0"/>
              <a:t>From FC to FC+ (Improve path diversity in topology)</a:t>
            </a:r>
          </a:p>
        </p:txBody>
      </p:sp>
      <p:sp>
        <p:nvSpPr>
          <p:cNvPr id="219" name="Redesign of virtual multi-layer topology"/>
          <p:cNvSpPr txBox="1"/>
          <p:nvPr/>
        </p:nvSpPr>
        <p:spPr>
          <a:xfrm>
            <a:off x="1117757" y="207005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20" name="virtual_switch_fc.pdf" descr="virtual_switch_fc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48464"/>
            <a:ext cx="10635810" cy="740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virtual_switch_FC+1.pdf" descr="virtual_switch_FC+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984" y="3280198"/>
            <a:ext cx="8872098" cy="7144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C virtual topology"/>
          <p:cNvSpPr txBox="1"/>
          <p:nvPr/>
        </p:nvSpPr>
        <p:spPr>
          <a:xfrm>
            <a:off x="3941770" y="10499467"/>
            <a:ext cx="5190669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 virtual topology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st Redesigned virtual topology"/>
              <p:cNvSpPr txBox="1"/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Redesigned virtual topology</a:t>
                </a:r>
              </a:p>
            </p:txBody>
          </p:sp>
        </mc:Choice>
        <mc:Fallback>
          <p:sp>
            <p:nvSpPr>
              <p:cNvPr id="223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st redesign: using more virtual layers —&gt; more up-down paths"/>
              <p:cNvSpPr txBox="1"/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6350" i="1">
                        <a:solidFill>
                          <a:srgbClr val="E2214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redesign: using more virtual layers —&gt; more up-down paths</a:t>
                </a:r>
                <a:r>
                  <a:rPr lang="en-US" altLang="zh-CN" dirty="0"/>
                  <a:t>.</a:t>
                </a:r>
                <a:endParaRPr lang="en-US" dirty="0"/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>
                    <a:solidFill>
                      <a:srgbClr val="E22146"/>
                    </a:solidFill>
                  </a:rPr>
                  <a:t>FC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concerns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large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#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of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virtual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layers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may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introduce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longer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paths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>
                    <a:solidFill>
                      <a:srgbClr val="E22146"/>
                    </a:solidFill>
                  </a:rPr>
                  <a:t>FC+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2nd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redesign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solves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</p:txBody>
          </p:sp>
        </mc:Choice>
        <mc:Fallback>
          <p:sp>
            <p:nvSpPr>
              <p:cNvPr id="224" name="st redesign: using more virtual layers —&gt; more up-down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blipFill>
                <a:blip r:embed="rId6"/>
                <a:stretch>
                  <a:fillRect l="-1225" t="-5155" r="-1225" b="-144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A5828D-00D0-C947-8A8C-2F2DA79578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8</a:t>
            </a:fld>
            <a:endParaRPr lang="zh-SG" altLang="en-US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6DE739C7-974C-FF46-A031-905AA4F8A215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design of virtual multi-layer topology"/>
          <p:cNvSpPr txBox="1"/>
          <p:nvPr/>
        </p:nvSpPr>
        <p:spPr>
          <a:xfrm>
            <a:off x="3338942" y="1253118"/>
            <a:ext cx="17706111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31" name="virtual_switch_FC+1.pdf" descr="virtual_switch_FC+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3" y="3403462"/>
            <a:ext cx="8872098" cy="71444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st Redesigned virtual topology"/>
              <p:cNvSpPr txBox="1"/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st Redesigned virtual topology</a:t>
                </a:r>
              </a:p>
            </p:txBody>
          </p:sp>
        </mc:Choice>
        <mc:Fallback>
          <p:sp>
            <p:nvSpPr>
              <p:cNvPr id="232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blipFill>
                <a:blip r:embed="rId4"/>
                <a:stretch>
                  <a:fillRect b="-120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Final Redesigned virtual topology"/>
          <p:cNvSpPr txBox="1"/>
          <p:nvPr/>
        </p:nvSpPr>
        <p:spPr>
          <a:xfrm>
            <a:off x="14926915" y="10773447"/>
            <a:ext cx="7178248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Redesigned virtual topology</a:t>
            </a:r>
          </a:p>
        </p:txBody>
      </p:sp>
      <p:sp>
        <p:nvSpPr>
          <p:cNvPr id="234" name="Final redesign: Reduce virtual switches —&gt; enhance forward ability of some virtual switches"/>
          <p:cNvSpPr txBox="1"/>
          <p:nvPr/>
        </p:nvSpPr>
        <p:spPr>
          <a:xfrm>
            <a:off x="2444181" y="11353325"/>
            <a:ext cx="20177757" cy="2346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redesign: Reduce virtual switches —&gt;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dirty="0"/>
              <a:t>enhance forward ability of some virtual switches</a:t>
            </a:r>
          </a:p>
        </p:txBody>
      </p:sp>
      <p:pic>
        <p:nvPicPr>
          <p:cNvPr id="235" name="virtual_switch_FC+2.pdf" descr="virtual_switch_FC+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702" y="3431577"/>
            <a:ext cx="8872098" cy="71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CFE36-CCBD-9642-A841-7516A4C826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9</a:t>
            </a:fld>
            <a:endParaRPr lang="zh-SG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8F265E-E9D3-8F4C-8DBA-511B76660318}"/>
              </a:ext>
            </a:extLst>
          </p:cNvPr>
          <p:cNvSpPr txBox="1"/>
          <p:nvPr/>
        </p:nvSpPr>
        <p:spPr>
          <a:xfrm>
            <a:off x="12191997" y="2393648"/>
            <a:ext cx="1176250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 switches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≤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layers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endParaRPr lang="zh-SG" altLang="en-US" sz="5400" dirty="0">
              <a:solidFill>
                <a:schemeClr val="accent5"/>
              </a:solidFill>
              <a:latin typeface="Canela Text Bold"/>
              <a:sym typeface="Canela Text Bold"/>
            </a:endParaRPr>
          </a:p>
        </p:txBody>
      </p:sp>
      <p:sp>
        <p:nvSpPr>
          <p:cNvPr id="15" name="From FC to FC+ (Improve path diversity in topology)">
            <a:extLst>
              <a:ext uri="{FF2B5EF4-FFF2-40B4-BE49-F238E27FC236}">
                <a16:creationId xmlns:a16="http://schemas.microsoft.com/office/drawing/2014/main" id="{84E17E94-2044-5D4F-AC93-2B174B80CD00}"/>
              </a:ext>
            </a:extLst>
          </p:cNvPr>
          <p:cNvSpPr txBox="1">
            <a:spLocks/>
          </p:cNvSpPr>
          <p:nvPr/>
        </p:nvSpPr>
        <p:spPr>
          <a:xfrm>
            <a:off x="1219200" y="292835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170176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76" b="0" i="0" u="none" strike="noStrike" cap="none" spc="-7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SG" dirty="0"/>
              <a:t>From FC to FC+ (Improve path diversity in topology)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15C7853-9341-4A4C-B2EE-910B55758C6E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2614</Words>
  <Application>Microsoft Macintosh PowerPoint</Application>
  <PresentationFormat>自定义</PresentationFormat>
  <Paragraphs>253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-apple-system</vt:lpstr>
      <vt:lpstr>Canela Bold</vt:lpstr>
      <vt:lpstr>Canela Deck Regular</vt:lpstr>
      <vt:lpstr>Canela Regular</vt:lpstr>
      <vt:lpstr>Canela Text Bold</vt:lpstr>
      <vt:lpstr>Canela Text Regular</vt:lpstr>
      <vt:lpstr>NimbusRomNo9L</vt:lpstr>
      <vt:lpstr>PingFang SC</vt:lpstr>
      <vt:lpstr>Arial</vt:lpstr>
      <vt:lpstr>Avenir Next Demi Bold</vt:lpstr>
      <vt:lpstr>Avenir Next Medium</vt:lpstr>
      <vt:lpstr>Avenir Next Regular</vt:lpstr>
      <vt:lpstr>Cambria Math</vt:lpstr>
      <vt:lpstr>Helvetica Neue</vt:lpstr>
      <vt:lpstr>Roboto</vt:lpstr>
      <vt:lpstr>Times New Roman</vt:lpstr>
      <vt:lpstr>23_ClassicWhite</vt:lpstr>
      <vt:lpstr>PowerPoint 演示文稿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From FC to FC+ (Improve path diversity in topology)</vt:lpstr>
      <vt:lpstr>PowerPoint 演示文稿</vt:lpstr>
      <vt:lpstr>From FC to FC+ (Improve path diversity in routing)</vt:lpstr>
      <vt:lpstr>From FC to FC+ (Improve path diversity in routing)</vt:lpstr>
      <vt:lpstr>From FC to FC+ (experiment setup)</vt:lpstr>
      <vt:lpstr>From FC to FC+ (evaluation on throughput)</vt:lpstr>
      <vt:lpstr>From FC to FC+</vt:lpstr>
      <vt:lpstr>FC+ (Flattened Clos Plus)</vt:lpstr>
      <vt:lpstr>FC+ (Flattened Clos Plus)</vt:lpstr>
      <vt:lpstr>FC+ (Flattened Clos Plus)</vt:lpstr>
      <vt:lpstr>FC+ (Flattened Clos Plus)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about me</dc:title>
  <cp:lastModifiedBy>Peirui Cao</cp:lastModifiedBy>
  <cp:revision>188</cp:revision>
  <dcterms:modified xsi:type="dcterms:W3CDTF">2023-12-21T17:38:26Z</dcterms:modified>
</cp:coreProperties>
</file>